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8"/>
  </p:notesMasterIdLst>
  <p:sldIdLst>
    <p:sldId id="256" r:id="rId5"/>
    <p:sldId id="285" r:id="rId6"/>
    <p:sldId id="286" r:id="rId7"/>
    <p:sldId id="257" r:id="rId8"/>
    <p:sldId id="259" r:id="rId9"/>
    <p:sldId id="262" r:id="rId10"/>
    <p:sldId id="295" r:id="rId11"/>
    <p:sldId id="296" r:id="rId12"/>
    <p:sldId id="294" r:id="rId13"/>
    <p:sldId id="263" r:id="rId14"/>
    <p:sldId id="264" r:id="rId15"/>
    <p:sldId id="265" r:id="rId16"/>
    <p:sldId id="266" r:id="rId17"/>
    <p:sldId id="267" r:id="rId18"/>
    <p:sldId id="270" r:id="rId19"/>
    <p:sldId id="269" r:id="rId20"/>
    <p:sldId id="271" r:id="rId21"/>
    <p:sldId id="276" r:id="rId22"/>
    <p:sldId id="277" r:id="rId23"/>
    <p:sldId id="278" r:id="rId24"/>
    <p:sldId id="281" r:id="rId25"/>
    <p:sldId id="282" r:id="rId26"/>
    <p:sldId id="28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wn, Charlotte" initials="BC" lastIdx="0" clrIdx="0">
    <p:extLst>
      <p:ext uri="{19B8F6BF-5375-455C-9EA6-DF929625EA0E}">
        <p15:presenceInfo xmlns:p15="http://schemas.microsoft.com/office/powerpoint/2012/main" userId="S-1-5-21-101791652-682109844-1994159406-27763" providerId="AD"/>
      </p:ext>
    </p:extLst>
  </p:cmAuthor>
  <p:cmAuthor id="2" name="Brown, Charlotte" initials="BC [2]" lastIdx="1" clrIdx="1">
    <p:extLst>
      <p:ext uri="{19B8F6BF-5375-455C-9EA6-DF929625EA0E}">
        <p15:presenceInfo xmlns:p15="http://schemas.microsoft.com/office/powerpoint/2012/main" userId="S::Charlotte.Brown@tusd1.org::92fdaa03-c791-40e8-87fd-0b253ddaab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83666" autoAdjust="0"/>
  </p:normalViewPr>
  <p:slideViewPr>
    <p:cSldViewPr snapToGrid="0">
      <p:cViewPr varScale="1">
        <p:scale>
          <a:sx n="87" d="100"/>
          <a:sy n="87" d="100"/>
        </p:scale>
        <p:origin x="57"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D809D-72DC-4B76-9ABD-3C9F77129C62}" type="datetimeFigureOut">
              <a:rPr lang="en-US" smtClean="0"/>
              <a:t>8/3/2020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5E2C9-01CC-4DAF-BBB3-7E7E157F2AD0}" type="slidenum">
              <a:rPr lang="en-US" smtClean="0"/>
              <a:t>‹#›</a:t>
            </a:fld>
            <a:endParaRPr lang="en-US" dirty="0"/>
          </a:p>
        </p:txBody>
      </p:sp>
    </p:spTree>
    <p:extLst>
      <p:ext uri="{BB962C8B-B14F-4D97-AF65-F5344CB8AC3E}">
        <p14:creationId xmlns:p14="http://schemas.microsoft.com/office/powerpoint/2010/main" val="2894774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the TUSD training on the Student Code of Conduct. By the end of this training, you will have an understanding of the Code and disciplinary responses to violations.</a:t>
            </a:r>
            <a:endParaRPr lang="en-US" dirty="0"/>
          </a:p>
        </p:txBody>
      </p:sp>
      <p:sp>
        <p:nvSpPr>
          <p:cNvPr id="4" name="Slide Number Placeholder 3"/>
          <p:cNvSpPr>
            <a:spLocks noGrp="1"/>
          </p:cNvSpPr>
          <p:nvPr>
            <p:ph type="sldNum" sz="quarter" idx="10"/>
          </p:nvPr>
        </p:nvSpPr>
        <p:spPr/>
        <p:txBody>
          <a:bodyPr/>
          <a:lstStyle/>
          <a:p>
            <a:fld id="{C735E2C9-01CC-4DAF-BBB3-7E7E157F2AD0}" type="slidenum">
              <a:rPr lang="en-US" smtClean="0"/>
              <a:t>1</a:t>
            </a:fld>
            <a:endParaRPr lang="en-US" dirty="0"/>
          </a:p>
        </p:txBody>
      </p:sp>
    </p:spTree>
    <p:extLst>
      <p:ext uri="{BB962C8B-B14F-4D97-AF65-F5344CB8AC3E}">
        <p14:creationId xmlns:p14="http://schemas.microsoft.com/office/powerpoint/2010/main" val="2742954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Exclusionary discipline</a:t>
            </a:r>
            <a:r>
              <a:rPr lang="en-US" baseline="0" dirty="0"/>
              <a:t> may not be used for level 1 and 2 violations . They may be considered for level 3 violations and may be used for level 4 and 5 violations.</a:t>
            </a:r>
            <a:endParaRPr lang="en-US" dirty="0"/>
          </a:p>
        </p:txBody>
      </p:sp>
      <p:sp>
        <p:nvSpPr>
          <p:cNvPr id="4" name="Slide Number Placeholder 3"/>
          <p:cNvSpPr>
            <a:spLocks noGrp="1"/>
          </p:cNvSpPr>
          <p:nvPr>
            <p:ph type="sldNum" sz="quarter" idx="10"/>
          </p:nvPr>
        </p:nvSpPr>
        <p:spPr/>
        <p:txBody>
          <a:bodyPr/>
          <a:lstStyle/>
          <a:p>
            <a:fld id="{C735E2C9-01CC-4DAF-BBB3-7E7E157F2AD0}" type="slidenum">
              <a:rPr lang="en-US" smtClean="0"/>
              <a:t>12</a:t>
            </a:fld>
            <a:endParaRPr lang="en-US" dirty="0"/>
          </a:p>
        </p:txBody>
      </p:sp>
    </p:spTree>
    <p:extLst>
      <p:ext uri="{BB962C8B-B14F-4D97-AF65-F5344CB8AC3E}">
        <p14:creationId xmlns:p14="http://schemas.microsoft.com/office/powerpoint/2010/main" val="686245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intervention Centers are areas where a student may receive a short time-out in a positive environment to de-escalate.</a:t>
            </a:r>
          </a:p>
        </p:txBody>
      </p:sp>
      <p:sp>
        <p:nvSpPr>
          <p:cNvPr id="4" name="Slide Number Placeholder 3"/>
          <p:cNvSpPr>
            <a:spLocks noGrp="1"/>
          </p:cNvSpPr>
          <p:nvPr>
            <p:ph type="sldNum" sz="quarter" idx="10"/>
          </p:nvPr>
        </p:nvSpPr>
        <p:spPr/>
        <p:txBody>
          <a:bodyPr/>
          <a:lstStyle/>
          <a:p>
            <a:fld id="{C735E2C9-01CC-4DAF-BBB3-7E7E157F2AD0}" type="slidenum">
              <a:rPr lang="en-US" smtClean="0"/>
              <a:t>13</a:t>
            </a:fld>
            <a:endParaRPr lang="en-US" dirty="0"/>
          </a:p>
        </p:txBody>
      </p:sp>
    </p:spTree>
    <p:extLst>
      <p:ext uri="{BB962C8B-B14F-4D97-AF65-F5344CB8AC3E}">
        <p14:creationId xmlns:p14="http://schemas.microsoft.com/office/powerpoint/2010/main" val="959596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35E2C9-01CC-4DAF-BBB3-7E7E157F2AD0}" type="slidenum">
              <a:rPr lang="en-US" smtClean="0"/>
              <a:t>14</a:t>
            </a:fld>
            <a:endParaRPr lang="en-US" dirty="0"/>
          </a:p>
        </p:txBody>
      </p:sp>
    </p:spTree>
    <p:extLst>
      <p:ext uri="{BB962C8B-B14F-4D97-AF65-F5344CB8AC3E}">
        <p14:creationId xmlns:p14="http://schemas.microsoft.com/office/powerpoint/2010/main" val="193806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TUSD has 5 levels of violations.</a:t>
            </a:r>
            <a:r>
              <a:rPr lang="en-US" baseline="0" dirty="0"/>
              <a:t> Level 1 is minor through level 5 which may require expulsion.</a:t>
            </a:r>
            <a:endParaRPr lang="en-US" dirty="0"/>
          </a:p>
        </p:txBody>
      </p:sp>
      <p:sp>
        <p:nvSpPr>
          <p:cNvPr id="4" name="Slide Number Placeholder 3"/>
          <p:cNvSpPr>
            <a:spLocks noGrp="1"/>
          </p:cNvSpPr>
          <p:nvPr>
            <p:ph type="sldNum" sz="quarter" idx="10"/>
          </p:nvPr>
        </p:nvSpPr>
        <p:spPr/>
        <p:txBody>
          <a:bodyPr/>
          <a:lstStyle/>
          <a:p>
            <a:fld id="{C735E2C9-01CC-4DAF-BBB3-7E7E157F2AD0}" type="slidenum">
              <a:rPr lang="en-US" smtClean="0"/>
              <a:t>15</a:t>
            </a:fld>
            <a:endParaRPr lang="en-US" dirty="0"/>
          </a:p>
        </p:txBody>
      </p:sp>
    </p:spTree>
    <p:extLst>
      <p:ext uri="{BB962C8B-B14F-4D97-AF65-F5344CB8AC3E}">
        <p14:creationId xmlns:p14="http://schemas.microsoft.com/office/powerpoint/2010/main" val="3692671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just some of the guidelines, please</a:t>
            </a:r>
            <a:r>
              <a:rPr lang="en-US" baseline="0" dirty="0"/>
              <a:t> read page 8 of the Code of Conduct for additional guidelines.</a:t>
            </a:r>
            <a:endParaRPr lang="en-US" dirty="0"/>
          </a:p>
        </p:txBody>
      </p:sp>
      <p:sp>
        <p:nvSpPr>
          <p:cNvPr id="4" name="Slide Number Placeholder 3"/>
          <p:cNvSpPr>
            <a:spLocks noGrp="1"/>
          </p:cNvSpPr>
          <p:nvPr>
            <p:ph type="sldNum" sz="quarter" idx="10"/>
          </p:nvPr>
        </p:nvSpPr>
        <p:spPr/>
        <p:txBody>
          <a:bodyPr/>
          <a:lstStyle/>
          <a:p>
            <a:fld id="{C735E2C9-01CC-4DAF-BBB3-7E7E157F2AD0}" type="slidenum">
              <a:rPr lang="en-US" smtClean="0"/>
              <a:t>16</a:t>
            </a:fld>
            <a:endParaRPr lang="en-US" dirty="0"/>
          </a:p>
        </p:txBody>
      </p:sp>
    </p:spTree>
    <p:extLst>
      <p:ext uri="{BB962C8B-B14F-4D97-AF65-F5344CB8AC3E}">
        <p14:creationId xmlns:p14="http://schemas.microsoft.com/office/powerpoint/2010/main" val="3690452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13 violation categories listed</a:t>
            </a:r>
            <a:r>
              <a:rPr lang="en-US" baseline="0" dirty="0"/>
              <a:t> in the Code of Conduct</a:t>
            </a:r>
            <a:endParaRPr lang="en-US" dirty="0"/>
          </a:p>
        </p:txBody>
      </p:sp>
      <p:sp>
        <p:nvSpPr>
          <p:cNvPr id="4" name="Slide Number Placeholder 3"/>
          <p:cNvSpPr>
            <a:spLocks noGrp="1"/>
          </p:cNvSpPr>
          <p:nvPr>
            <p:ph type="sldNum" sz="quarter" idx="10"/>
          </p:nvPr>
        </p:nvSpPr>
        <p:spPr/>
        <p:txBody>
          <a:bodyPr/>
          <a:lstStyle/>
          <a:p>
            <a:fld id="{C735E2C9-01CC-4DAF-BBB3-7E7E157F2AD0}" type="slidenum">
              <a:rPr lang="en-US" smtClean="0"/>
              <a:t>17</a:t>
            </a:fld>
            <a:endParaRPr lang="en-US" dirty="0"/>
          </a:p>
        </p:txBody>
      </p:sp>
    </p:spTree>
    <p:extLst>
      <p:ext uri="{BB962C8B-B14F-4D97-AF65-F5344CB8AC3E}">
        <p14:creationId xmlns:p14="http://schemas.microsoft.com/office/powerpoint/2010/main" val="3912091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violations can</a:t>
            </a:r>
            <a:r>
              <a:rPr lang="en-US" baseline="0" dirty="0"/>
              <a:t> occur anywhere on campus, data shows that the majority of level 1 and 2 violations occur in the classroom. Teachers should address minor violations that occur in their classrooms.</a:t>
            </a:r>
            <a:endParaRPr lang="en-US" dirty="0"/>
          </a:p>
        </p:txBody>
      </p:sp>
      <p:sp>
        <p:nvSpPr>
          <p:cNvPr id="4" name="Slide Number Placeholder 3"/>
          <p:cNvSpPr>
            <a:spLocks noGrp="1"/>
          </p:cNvSpPr>
          <p:nvPr>
            <p:ph type="sldNum" sz="quarter" idx="10"/>
          </p:nvPr>
        </p:nvSpPr>
        <p:spPr/>
        <p:txBody>
          <a:bodyPr/>
          <a:lstStyle/>
          <a:p>
            <a:fld id="{C735E2C9-01CC-4DAF-BBB3-7E7E157F2AD0}" type="slidenum">
              <a:rPr lang="en-US" smtClean="0"/>
              <a:t>18</a:t>
            </a:fld>
            <a:endParaRPr lang="en-US" dirty="0"/>
          </a:p>
        </p:txBody>
      </p:sp>
    </p:spTree>
    <p:extLst>
      <p:ext uri="{BB962C8B-B14F-4D97-AF65-F5344CB8AC3E}">
        <p14:creationId xmlns:p14="http://schemas.microsoft.com/office/powerpoint/2010/main" val="1943668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 3 violations are mid-range levels and are</a:t>
            </a:r>
            <a:r>
              <a:rPr lang="en-US" baseline="0" dirty="0"/>
              <a:t> usually addressed by administration.</a:t>
            </a:r>
            <a:endParaRPr lang="en-US" dirty="0"/>
          </a:p>
        </p:txBody>
      </p:sp>
      <p:sp>
        <p:nvSpPr>
          <p:cNvPr id="4" name="Slide Number Placeholder 3"/>
          <p:cNvSpPr>
            <a:spLocks noGrp="1"/>
          </p:cNvSpPr>
          <p:nvPr>
            <p:ph type="sldNum" sz="quarter" idx="10"/>
          </p:nvPr>
        </p:nvSpPr>
        <p:spPr/>
        <p:txBody>
          <a:bodyPr/>
          <a:lstStyle/>
          <a:p>
            <a:fld id="{C735E2C9-01CC-4DAF-BBB3-7E7E157F2AD0}" type="slidenum">
              <a:rPr lang="en-US" smtClean="0"/>
              <a:t>19</a:t>
            </a:fld>
            <a:endParaRPr lang="en-US" dirty="0"/>
          </a:p>
        </p:txBody>
      </p:sp>
    </p:spTree>
    <p:extLst>
      <p:ext uri="{BB962C8B-B14F-4D97-AF65-F5344CB8AC3E}">
        <p14:creationId xmlns:p14="http://schemas.microsoft.com/office/powerpoint/2010/main" val="954547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 4 and 5 violations must be dealt with administratively. They often result in long-term consequences.</a:t>
            </a:r>
          </a:p>
        </p:txBody>
      </p:sp>
      <p:sp>
        <p:nvSpPr>
          <p:cNvPr id="4" name="Slide Number Placeholder 3"/>
          <p:cNvSpPr>
            <a:spLocks noGrp="1"/>
          </p:cNvSpPr>
          <p:nvPr>
            <p:ph type="sldNum" sz="quarter" idx="10"/>
          </p:nvPr>
        </p:nvSpPr>
        <p:spPr/>
        <p:txBody>
          <a:bodyPr/>
          <a:lstStyle/>
          <a:p>
            <a:fld id="{C735E2C9-01CC-4DAF-BBB3-7E7E157F2AD0}" type="slidenum">
              <a:rPr lang="en-US" smtClean="0"/>
              <a:t>20</a:t>
            </a:fld>
            <a:endParaRPr lang="en-US" dirty="0"/>
          </a:p>
        </p:txBody>
      </p:sp>
    </p:spTree>
    <p:extLst>
      <p:ext uri="{BB962C8B-B14F-4D97-AF65-F5344CB8AC3E}">
        <p14:creationId xmlns:p14="http://schemas.microsoft.com/office/powerpoint/2010/main" val="545463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complete</a:t>
            </a:r>
            <a:r>
              <a:rPr lang="en-US" baseline="0" dirty="0"/>
              <a:t> list of rights and responsibilities of students and parents/guardians, see page 20 of the Code.</a:t>
            </a:r>
            <a:endParaRPr lang="en-US" dirty="0"/>
          </a:p>
        </p:txBody>
      </p:sp>
      <p:sp>
        <p:nvSpPr>
          <p:cNvPr id="4" name="Slide Number Placeholder 3"/>
          <p:cNvSpPr>
            <a:spLocks noGrp="1"/>
          </p:cNvSpPr>
          <p:nvPr>
            <p:ph type="sldNum" sz="quarter" idx="10"/>
          </p:nvPr>
        </p:nvSpPr>
        <p:spPr/>
        <p:txBody>
          <a:bodyPr/>
          <a:lstStyle/>
          <a:p>
            <a:fld id="{C735E2C9-01CC-4DAF-BBB3-7E7E157F2AD0}" type="slidenum">
              <a:rPr lang="en-US" smtClean="0"/>
              <a:t>22</a:t>
            </a:fld>
            <a:endParaRPr lang="en-US" dirty="0"/>
          </a:p>
        </p:txBody>
      </p:sp>
    </p:spTree>
    <p:extLst>
      <p:ext uri="{BB962C8B-B14F-4D97-AF65-F5344CB8AC3E}">
        <p14:creationId xmlns:p14="http://schemas.microsoft.com/office/powerpoint/2010/main" val="479673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Code of Conduct is a guide that outlines the behavior expectations, rights and responsibilities</a:t>
            </a:r>
            <a:r>
              <a:rPr lang="en-US" baseline="0" dirty="0"/>
              <a:t> of students and staff. </a:t>
            </a:r>
            <a:endParaRPr lang="en-US" dirty="0"/>
          </a:p>
        </p:txBody>
      </p:sp>
      <p:sp>
        <p:nvSpPr>
          <p:cNvPr id="4" name="Slide Number Placeholder 3"/>
          <p:cNvSpPr>
            <a:spLocks noGrp="1"/>
          </p:cNvSpPr>
          <p:nvPr>
            <p:ph type="sldNum" sz="quarter" idx="10"/>
          </p:nvPr>
        </p:nvSpPr>
        <p:spPr/>
        <p:txBody>
          <a:bodyPr/>
          <a:lstStyle/>
          <a:p>
            <a:fld id="{C735E2C9-01CC-4DAF-BBB3-7E7E157F2AD0}" type="slidenum">
              <a:rPr lang="en-US" smtClean="0"/>
              <a:t>4</a:t>
            </a:fld>
            <a:endParaRPr lang="en-US" dirty="0"/>
          </a:p>
        </p:txBody>
      </p:sp>
    </p:spTree>
    <p:extLst>
      <p:ext uri="{BB962C8B-B14F-4D97-AF65-F5344CB8AC3E}">
        <p14:creationId xmlns:p14="http://schemas.microsoft.com/office/powerpoint/2010/main" val="2937133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Code applies whenever a school employee or official has</a:t>
            </a:r>
            <a:r>
              <a:rPr lang="en-US" baseline="0" dirty="0"/>
              <a:t> jurisdiction over a student. Discipline may also be assigned if behavior off campus has a negative impact on  campus.</a:t>
            </a:r>
            <a:endParaRPr lang="en-US" dirty="0"/>
          </a:p>
        </p:txBody>
      </p:sp>
      <p:sp>
        <p:nvSpPr>
          <p:cNvPr id="4" name="Slide Number Placeholder 3"/>
          <p:cNvSpPr>
            <a:spLocks noGrp="1"/>
          </p:cNvSpPr>
          <p:nvPr>
            <p:ph type="sldNum" sz="quarter" idx="10"/>
          </p:nvPr>
        </p:nvSpPr>
        <p:spPr/>
        <p:txBody>
          <a:bodyPr/>
          <a:lstStyle/>
          <a:p>
            <a:fld id="{C735E2C9-01CC-4DAF-BBB3-7E7E157F2AD0}" type="slidenum">
              <a:rPr lang="en-US" smtClean="0"/>
              <a:t>5</a:t>
            </a:fld>
            <a:endParaRPr lang="en-US" dirty="0"/>
          </a:p>
        </p:txBody>
      </p:sp>
    </p:spTree>
    <p:extLst>
      <p:ext uri="{BB962C8B-B14F-4D97-AF65-F5344CB8AC3E}">
        <p14:creationId xmlns:p14="http://schemas.microsoft.com/office/powerpoint/2010/main" val="560669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three elements given above constitute the "rudimentary due process" required before any disciplinary action may be taken whether it results in in-class/school discipline or short-term suspension. </a:t>
            </a:r>
            <a:endParaRPr lang="en-US" dirty="0"/>
          </a:p>
        </p:txBody>
      </p:sp>
      <p:sp>
        <p:nvSpPr>
          <p:cNvPr id="4" name="Slide Number Placeholder 3"/>
          <p:cNvSpPr>
            <a:spLocks noGrp="1"/>
          </p:cNvSpPr>
          <p:nvPr>
            <p:ph type="sldNum" sz="quarter" idx="10"/>
          </p:nvPr>
        </p:nvSpPr>
        <p:spPr/>
        <p:txBody>
          <a:bodyPr/>
          <a:lstStyle/>
          <a:p>
            <a:fld id="{C735E2C9-01CC-4DAF-BBB3-7E7E157F2AD0}" type="slidenum">
              <a:rPr lang="en-US" smtClean="0"/>
              <a:t>6</a:t>
            </a:fld>
            <a:endParaRPr lang="en-US" dirty="0"/>
          </a:p>
        </p:txBody>
      </p:sp>
    </p:spTree>
    <p:extLst>
      <p:ext uri="{BB962C8B-B14F-4D97-AF65-F5344CB8AC3E}">
        <p14:creationId xmlns:p14="http://schemas.microsoft.com/office/powerpoint/2010/main" val="1183972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35E2C9-01CC-4DAF-BBB3-7E7E157F2AD0}" type="slidenum">
              <a:rPr lang="en-US" smtClean="0"/>
              <a:t>7</a:t>
            </a:fld>
            <a:endParaRPr lang="en-US" dirty="0"/>
          </a:p>
        </p:txBody>
      </p:sp>
    </p:spTree>
    <p:extLst>
      <p:ext uri="{BB962C8B-B14F-4D97-AF65-F5344CB8AC3E}">
        <p14:creationId xmlns:p14="http://schemas.microsoft.com/office/powerpoint/2010/main" val="204089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More formal process is required for suspensions longer than ten school days. The elements of due process listed </a:t>
            </a:r>
            <a:r>
              <a:rPr lang="en-US" b="1" dirty="0">
                <a:effectLst/>
              </a:rPr>
              <a:t>must</a:t>
            </a:r>
            <a:r>
              <a:rPr lang="en-US" dirty="0">
                <a:effectLst/>
              </a:rPr>
              <a:t> be made available for all long-term suspensions. Once fully apprised that these procedural elements are available, the parent and student may avail themselves of all of them, or they may knowingly, intelligently, and voluntarily waive them in whole or in part. School officials, and particularly those involved in the matter at hand, may not give any legal advice whatsoever (even if specifically requested to do so) to the parent or student regarding the exercising of these rights.</a:t>
            </a:r>
            <a:endParaRPr lang="en-US" dirty="0"/>
          </a:p>
        </p:txBody>
      </p:sp>
      <p:sp>
        <p:nvSpPr>
          <p:cNvPr id="4" name="Slide Number Placeholder 3"/>
          <p:cNvSpPr>
            <a:spLocks noGrp="1"/>
          </p:cNvSpPr>
          <p:nvPr>
            <p:ph type="sldNum" sz="quarter" idx="10"/>
          </p:nvPr>
        </p:nvSpPr>
        <p:spPr/>
        <p:txBody>
          <a:bodyPr/>
          <a:lstStyle/>
          <a:p>
            <a:fld id="{C735E2C9-01CC-4DAF-BBB3-7E7E157F2AD0}" type="slidenum">
              <a:rPr lang="en-US" smtClean="0"/>
              <a:t>8</a:t>
            </a:fld>
            <a:endParaRPr lang="en-US" dirty="0"/>
          </a:p>
        </p:txBody>
      </p:sp>
    </p:spTree>
    <p:extLst>
      <p:ext uri="{BB962C8B-B14F-4D97-AF65-F5344CB8AC3E}">
        <p14:creationId xmlns:p14="http://schemas.microsoft.com/office/powerpoint/2010/main" val="417785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a:t>
            </a:r>
            <a:r>
              <a:rPr lang="en-US" baseline="0" dirty="0"/>
              <a:t> Restorative practices?</a:t>
            </a:r>
          </a:p>
          <a:p>
            <a:r>
              <a:rPr lang="en-US" baseline="0" dirty="0"/>
              <a:t>They are strategies for resolving problems and building relationships by addressing the social and emotional issues created by conflict and restoring students to supportive learning environments after making amends for poor choices.</a:t>
            </a:r>
            <a:endParaRPr lang="en-US" dirty="0"/>
          </a:p>
        </p:txBody>
      </p:sp>
      <p:sp>
        <p:nvSpPr>
          <p:cNvPr id="4" name="Slide Number Placeholder 3"/>
          <p:cNvSpPr>
            <a:spLocks noGrp="1"/>
          </p:cNvSpPr>
          <p:nvPr>
            <p:ph type="sldNum" sz="quarter" idx="10"/>
          </p:nvPr>
        </p:nvSpPr>
        <p:spPr/>
        <p:txBody>
          <a:bodyPr/>
          <a:lstStyle/>
          <a:p>
            <a:fld id="{C735E2C9-01CC-4DAF-BBB3-7E7E157F2AD0}" type="slidenum">
              <a:rPr lang="en-US" smtClean="0"/>
              <a:t>9</a:t>
            </a:fld>
            <a:endParaRPr lang="en-US" dirty="0"/>
          </a:p>
        </p:txBody>
      </p:sp>
    </p:spTree>
    <p:extLst>
      <p:ext uri="{BB962C8B-B14F-4D97-AF65-F5344CB8AC3E}">
        <p14:creationId xmlns:p14="http://schemas.microsoft.com/office/powerpoint/2010/main" val="2320361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PBIS?  A proactive framework designed to prevent problem behavior while teaching socially appropriate behaviors. The focus of PBIS in TUSD is creating and sustaining safe and inclusive environments for all students to support appropriate behavior and redirect disruptive</a:t>
            </a:r>
            <a:r>
              <a:rPr lang="en-US" baseline="0" dirty="0"/>
              <a:t> behavior.</a:t>
            </a:r>
            <a:endParaRPr lang="en-US" dirty="0"/>
          </a:p>
        </p:txBody>
      </p:sp>
      <p:sp>
        <p:nvSpPr>
          <p:cNvPr id="4" name="Slide Number Placeholder 3"/>
          <p:cNvSpPr>
            <a:spLocks noGrp="1"/>
          </p:cNvSpPr>
          <p:nvPr>
            <p:ph type="sldNum" sz="quarter" idx="10"/>
          </p:nvPr>
        </p:nvSpPr>
        <p:spPr/>
        <p:txBody>
          <a:bodyPr/>
          <a:lstStyle/>
          <a:p>
            <a:fld id="{C735E2C9-01CC-4DAF-BBB3-7E7E157F2AD0}" type="slidenum">
              <a:rPr lang="en-US" smtClean="0"/>
              <a:t>10</a:t>
            </a:fld>
            <a:endParaRPr lang="en-US" dirty="0"/>
          </a:p>
        </p:txBody>
      </p:sp>
    </p:spTree>
    <p:extLst>
      <p:ext uri="{BB962C8B-B14F-4D97-AF65-F5344CB8AC3E}">
        <p14:creationId xmlns:p14="http://schemas.microsoft.com/office/powerpoint/2010/main" val="3103250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Exclusionary consequences remove a student</a:t>
            </a:r>
            <a:r>
              <a:rPr lang="en-US" baseline="0" dirty="0"/>
              <a:t> from their classroom instruction for longer than 30 minutes or longer than 1 class period. These include positive alternatives to out-of-school suspensions, settings or programs.</a:t>
            </a:r>
            <a:endParaRPr lang="en-US" dirty="0"/>
          </a:p>
        </p:txBody>
      </p:sp>
      <p:sp>
        <p:nvSpPr>
          <p:cNvPr id="4" name="Slide Number Placeholder 3"/>
          <p:cNvSpPr>
            <a:spLocks noGrp="1"/>
          </p:cNvSpPr>
          <p:nvPr>
            <p:ph type="sldNum" sz="quarter" idx="10"/>
          </p:nvPr>
        </p:nvSpPr>
        <p:spPr/>
        <p:txBody>
          <a:bodyPr/>
          <a:lstStyle/>
          <a:p>
            <a:fld id="{C735E2C9-01CC-4DAF-BBB3-7E7E157F2AD0}" type="slidenum">
              <a:rPr lang="en-US" smtClean="0"/>
              <a:t>11</a:t>
            </a:fld>
            <a:endParaRPr lang="en-US" dirty="0"/>
          </a:p>
        </p:txBody>
      </p:sp>
    </p:spTree>
    <p:extLst>
      <p:ext uri="{BB962C8B-B14F-4D97-AF65-F5344CB8AC3E}">
        <p14:creationId xmlns:p14="http://schemas.microsoft.com/office/powerpoint/2010/main" val="786937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8/3/2020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8/3/2020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8/3/2020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8/3/2020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8/3/2020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8/3/2020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8/3/2020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8/3/2020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8/3/2020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8/3/2020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8/3/2020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8/3/2020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8/3/2020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8/3/2020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8/3/2020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8/3/2020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8/3/2020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8/3/2020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600364"/>
            <a:ext cx="8825658" cy="1330035"/>
          </a:xfrm>
        </p:spPr>
        <p:txBody>
          <a:bodyPr/>
          <a:lstStyle/>
          <a:p>
            <a:pPr algn="ctr"/>
            <a:r>
              <a:rPr lang="en-US" sz="4400" dirty="0"/>
              <a:t>TUSD’s Student Code of Conduct SY 2020-2021</a:t>
            </a:r>
          </a:p>
        </p:txBody>
      </p:sp>
      <p:sp>
        <p:nvSpPr>
          <p:cNvPr id="5" name="Subtitle 4"/>
          <p:cNvSpPr>
            <a:spLocks noGrp="1"/>
          </p:cNvSpPr>
          <p:nvPr>
            <p:ph type="subTitle" idx="1"/>
          </p:nvPr>
        </p:nvSpPr>
        <p:spPr>
          <a:xfrm>
            <a:off x="1154955" y="5818909"/>
            <a:ext cx="8825658" cy="406399"/>
          </a:xfrm>
        </p:spPr>
        <p:txBody>
          <a:bodyPr/>
          <a:lstStyle/>
          <a:p>
            <a:pPr algn="ctr"/>
            <a:r>
              <a:rPr lang="en-US" dirty="0">
                <a:solidFill>
                  <a:schemeClr val="bg1"/>
                </a:solidFill>
              </a:rPr>
              <a:t>Student RELATIONS department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0392" y="2013527"/>
            <a:ext cx="2974109" cy="3610495"/>
          </a:xfrm>
          <a:prstGeom prst="rect">
            <a:avLst/>
          </a:prstGeom>
        </p:spPr>
      </p:pic>
    </p:spTree>
    <p:extLst>
      <p:ext uri="{BB962C8B-B14F-4D97-AF65-F5344CB8AC3E}">
        <p14:creationId xmlns:p14="http://schemas.microsoft.com/office/powerpoint/2010/main" val="3940971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56953"/>
            <a:ext cx="8825658" cy="1446414"/>
          </a:xfrm>
        </p:spPr>
        <p:txBody>
          <a:bodyPr/>
          <a:lstStyle/>
          <a:p>
            <a:pPr algn="ctr"/>
            <a:r>
              <a:rPr lang="en-US" sz="4400" dirty="0"/>
              <a:t>Positive Behavior Interventions and Supports (PBIS)</a:t>
            </a:r>
          </a:p>
        </p:txBody>
      </p:sp>
      <p:sp>
        <p:nvSpPr>
          <p:cNvPr id="3" name="Subtitle 2"/>
          <p:cNvSpPr>
            <a:spLocks noGrp="1"/>
          </p:cNvSpPr>
          <p:nvPr>
            <p:ph type="subTitle" idx="1"/>
          </p:nvPr>
        </p:nvSpPr>
        <p:spPr>
          <a:xfrm>
            <a:off x="1154955" y="2003367"/>
            <a:ext cx="8825658" cy="4249651"/>
          </a:xfrm>
        </p:spPr>
        <p:txBody>
          <a:bodyPr>
            <a:normAutofit lnSpcReduction="10000"/>
          </a:bodyPr>
          <a:lstStyle/>
          <a:p>
            <a:pPr algn="ctr">
              <a:lnSpc>
                <a:spcPct val="150000"/>
              </a:lnSpc>
            </a:pPr>
            <a:r>
              <a:rPr lang="en-US" sz="3200" dirty="0">
                <a:solidFill>
                  <a:schemeClr val="bg1"/>
                </a:solidFill>
              </a:rPr>
              <a:t>What is it?</a:t>
            </a:r>
          </a:p>
          <a:p>
            <a:pPr>
              <a:lnSpc>
                <a:spcPct val="150000"/>
              </a:lnSpc>
            </a:pPr>
            <a:r>
              <a:rPr lang="en-US" sz="2000" dirty="0">
                <a:solidFill>
                  <a:schemeClr val="bg1"/>
                </a:solidFill>
              </a:rPr>
              <a:t>A framework designed to prevent problem behavior by:</a:t>
            </a:r>
          </a:p>
          <a:p>
            <a:pPr>
              <a:lnSpc>
                <a:spcPct val="150000"/>
              </a:lnSpc>
            </a:pPr>
            <a:r>
              <a:rPr lang="en-US" sz="2000" dirty="0">
                <a:solidFill>
                  <a:schemeClr val="bg1"/>
                </a:solidFill>
              </a:rPr>
              <a:t>  creating a safe environment</a:t>
            </a:r>
          </a:p>
          <a:p>
            <a:pPr>
              <a:lnSpc>
                <a:spcPct val="150000"/>
              </a:lnSpc>
            </a:pPr>
            <a:r>
              <a:rPr lang="en-US" sz="2000" dirty="0">
                <a:solidFill>
                  <a:schemeClr val="bg1"/>
                </a:solidFill>
              </a:rPr>
              <a:t>  Supports appropriate behavior</a:t>
            </a:r>
          </a:p>
          <a:p>
            <a:pPr>
              <a:lnSpc>
                <a:spcPct val="150000"/>
              </a:lnSpc>
            </a:pPr>
            <a:r>
              <a:rPr lang="en-US" sz="2000" dirty="0">
                <a:solidFill>
                  <a:schemeClr val="bg1"/>
                </a:solidFill>
              </a:rPr>
              <a:t>  Redirects disruptive behavior</a:t>
            </a:r>
          </a:p>
          <a:p>
            <a:pPr>
              <a:lnSpc>
                <a:spcPct val="150000"/>
              </a:lnSpc>
            </a:pPr>
            <a:r>
              <a:rPr lang="en-US" sz="2000" dirty="0">
                <a:solidFill>
                  <a:schemeClr val="bg1"/>
                </a:solidFill>
              </a:rPr>
              <a:t>  Teaches behavioral expectations</a:t>
            </a:r>
          </a:p>
          <a:p>
            <a:pPr>
              <a:lnSpc>
                <a:spcPct val="150000"/>
              </a:lnSpc>
            </a:pPr>
            <a:r>
              <a:rPr lang="en-US" sz="2000" dirty="0">
                <a:solidFill>
                  <a:schemeClr val="bg1"/>
                </a:solidFill>
              </a:rPr>
              <a:t>  Uses referral data for problem solving</a:t>
            </a:r>
          </a:p>
        </p:txBody>
      </p:sp>
    </p:spTree>
    <p:extLst>
      <p:ext uri="{BB962C8B-B14F-4D97-AF65-F5344CB8AC3E}">
        <p14:creationId xmlns:p14="http://schemas.microsoft.com/office/powerpoint/2010/main" val="2725075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56953"/>
            <a:ext cx="8825658" cy="1512915"/>
          </a:xfrm>
        </p:spPr>
        <p:txBody>
          <a:bodyPr/>
          <a:lstStyle/>
          <a:p>
            <a:pPr algn="ctr"/>
            <a:r>
              <a:rPr lang="en-US" sz="4400" dirty="0"/>
              <a:t>Exclusionary Consequences (EC)</a:t>
            </a:r>
          </a:p>
        </p:txBody>
      </p:sp>
      <p:sp>
        <p:nvSpPr>
          <p:cNvPr id="3" name="Subtitle 2"/>
          <p:cNvSpPr>
            <a:spLocks noGrp="1"/>
          </p:cNvSpPr>
          <p:nvPr>
            <p:ph type="subTitle" idx="1"/>
          </p:nvPr>
        </p:nvSpPr>
        <p:spPr>
          <a:xfrm>
            <a:off x="1154955" y="2069868"/>
            <a:ext cx="8825658" cy="3568932"/>
          </a:xfrm>
        </p:spPr>
        <p:txBody>
          <a:bodyPr/>
          <a:lstStyle/>
          <a:p>
            <a:pPr algn="ctr"/>
            <a:r>
              <a:rPr lang="en-US" sz="3200" dirty="0">
                <a:solidFill>
                  <a:schemeClr val="bg1"/>
                </a:solidFill>
              </a:rPr>
              <a:t>What are they?</a:t>
            </a:r>
          </a:p>
          <a:p>
            <a:endParaRPr lang="en-US" sz="2000" dirty="0">
              <a:solidFill>
                <a:schemeClr val="bg1"/>
              </a:solidFill>
            </a:endParaRPr>
          </a:p>
          <a:p>
            <a:r>
              <a:rPr lang="en-US" sz="2000" dirty="0">
                <a:solidFill>
                  <a:schemeClr val="bg1"/>
                </a:solidFill>
              </a:rPr>
              <a:t>A consequence that removes a student from classroom instruction for:</a:t>
            </a:r>
          </a:p>
          <a:p>
            <a:endParaRPr lang="en-US" sz="2000" dirty="0">
              <a:solidFill>
                <a:schemeClr val="bg1"/>
              </a:solidFill>
            </a:endParaRPr>
          </a:p>
          <a:p>
            <a:r>
              <a:rPr lang="en-US" sz="2000" dirty="0">
                <a:solidFill>
                  <a:schemeClr val="bg1"/>
                </a:solidFill>
              </a:rPr>
              <a:t>Longer than 30 minutes</a:t>
            </a:r>
          </a:p>
          <a:p>
            <a:r>
              <a:rPr lang="en-US" sz="2000" dirty="0">
                <a:solidFill>
                  <a:schemeClr val="bg1"/>
                </a:solidFill>
              </a:rPr>
              <a:t>				or</a:t>
            </a:r>
          </a:p>
          <a:p>
            <a:r>
              <a:rPr lang="en-US" sz="2000" dirty="0">
                <a:solidFill>
                  <a:schemeClr val="bg1"/>
                </a:solidFill>
              </a:rPr>
              <a:t>Longer than one class period</a:t>
            </a:r>
          </a:p>
        </p:txBody>
      </p:sp>
    </p:spTree>
    <p:extLst>
      <p:ext uri="{BB962C8B-B14F-4D97-AF65-F5344CB8AC3E}">
        <p14:creationId xmlns:p14="http://schemas.microsoft.com/office/powerpoint/2010/main" val="4063845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40328"/>
            <a:ext cx="8825658" cy="914400"/>
          </a:xfrm>
        </p:spPr>
        <p:txBody>
          <a:bodyPr/>
          <a:lstStyle/>
          <a:p>
            <a:pPr algn="ctr"/>
            <a:r>
              <a:rPr lang="en-US" sz="4400" dirty="0"/>
              <a:t>When Can EC be Used?</a:t>
            </a:r>
          </a:p>
        </p:txBody>
      </p:sp>
      <p:sp>
        <p:nvSpPr>
          <p:cNvPr id="3" name="Subtitle 2"/>
          <p:cNvSpPr>
            <a:spLocks noGrp="1"/>
          </p:cNvSpPr>
          <p:nvPr>
            <p:ph type="subTitle" idx="1"/>
          </p:nvPr>
        </p:nvSpPr>
        <p:spPr>
          <a:xfrm>
            <a:off x="1154955" y="1853739"/>
            <a:ext cx="8825658" cy="3785062"/>
          </a:xfrm>
        </p:spPr>
        <p:txBody>
          <a:bodyPr>
            <a:normAutofit/>
          </a:bodyPr>
          <a:lstStyle/>
          <a:p>
            <a:r>
              <a:rPr lang="en-US" dirty="0">
                <a:solidFill>
                  <a:schemeClr val="bg1"/>
                </a:solidFill>
              </a:rPr>
              <a:t>Level  one and two violations?</a:t>
            </a:r>
          </a:p>
          <a:p>
            <a:r>
              <a:rPr lang="en-US" dirty="0">
                <a:solidFill>
                  <a:schemeClr val="bg1"/>
                </a:solidFill>
              </a:rPr>
              <a:t>	No</a:t>
            </a:r>
          </a:p>
          <a:p>
            <a:endParaRPr lang="en-US" dirty="0">
              <a:solidFill>
                <a:schemeClr val="bg1"/>
              </a:solidFill>
            </a:endParaRPr>
          </a:p>
          <a:p>
            <a:r>
              <a:rPr lang="en-US" dirty="0">
                <a:solidFill>
                  <a:schemeClr val="bg1"/>
                </a:solidFill>
              </a:rPr>
              <a:t>Level 3 violations?</a:t>
            </a:r>
          </a:p>
          <a:p>
            <a:r>
              <a:rPr lang="en-US" dirty="0">
                <a:solidFill>
                  <a:schemeClr val="bg1"/>
                </a:solidFill>
              </a:rPr>
              <a:t>	Yes, </a:t>
            </a:r>
            <a:r>
              <a:rPr lang="en-US" b="1" dirty="0">
                <a:solidFill>
                  <a:schemeClr val="bg1"/>
                </a:solidFill>
              </a:rPr>
              <a:t>if </a:t>
            </a:r>
            <a:r>
              <a:rPr lang="en-US" dirty="0">
                <a:solidFill>
                  <a:schemeClr val="bg1"/>
                </a:solidFill>
              </a:rPr>
              <a:t>the behavior is on-going/escalating and there are listed 	interventions related to the specific behavior, or to protect 	student/ staff safety</a:t>
            </a:r>
          </a:p>
          <a:p>
            <a:endParaRPr lang="en-US" dirty="0">
              <a:solidFill>
                <a:schemeClr val="bg1"/>
              </a:solidFill>
            </a:endParaRPr>
          </a:p>
          <a:p>
            <a:r>
              <a:rPr lang="en-US" dirty="0">
                <a:solidFill>
                  <a:schemeClr val="bg1"/>
                </a:solidFill>
              </a:rPr>
              <a:t>Level four and five violations?</a:t>
            </a:r>
          </a:p>
          <a:p>
            <a:r>
              <a:rPr lang="en-US" dirty="0">
                <a:solidFill>
                  <a:schemeClr val="bg1"/>
                </a:solidFill>
              </a:rPr>
              <a:t>	yes</a:t>
            </a:r>
          </a:p>
        </p:txBody>
      </p:sp>
    </p:spTree>
    <p:extLst>
      <p:ext uri="{BB962C8B-B14F-4D97-AF65-F5344CB8AC3E}">
        <p14:creationId xmlns:p14="http://schemas.microsoft.com/office/powerpoint/2010/main" val="536628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548641"/>
            <a:ext cx="8825658" cy="1313410"/>
          </a:xfrm>
        </p:spPr>
        <p:txBody>
          <a:bodyPr/>
          <a:lstStyle/>
          <a:p>
            <a:pPr algn="ctr"/>
            <a:r>
              <a:rPr lang="en-US" sz="4400" dirty="0"/>
              <a:t>Positive Intervention Centers (PICs)</a:t>
            </a:r>
          </a:p>
        </p:txBody>
      </p:sp>
      <p:sp>
        <p:nvSpPr>
          <p:cNvPr id="5" name="Subtitle 4"/>
          <p:cNvSpPr>
            <a:spLocks noGrp="1"/>
          </p:cNvSpPr>
          <p:nvPr>
            <p:ph type="subTitle" idx="1"/>
          </p:nvPr>
        </p:nvSpPr>
        <p:spPr>
          <a:xfrm>
            <a:off x="1154954" y="2220687"/>
            <a:ext cx="9097409" cy="3875314"/>
          </a:xfrm>
        </p:spPr>
        <p:txBody>
          <a:bodyPr>
            <a:noAutofit/>
          </a:bodyPr>
          <a:lstStyle/>
          <a:p>
            <a:pPr algn="ctr"/>
            <a:r>
              <a:rPr lang="en-US" dirty="0">
                <a:solidFill>
                  <a:schemeClr val="bg1"/>
                </a:solidFill>
              </a:rPr>
              <a:t>What are they?</a:t>
            </a:r>
          </a:p>
          <a:p>
            <a:pPr algn="ctr"/>
            <a:endParaRPr lang="en-US" dirty="0">
              <a:solidFill>
                <a:schemeClr val="bg1"/>
              </a:solidFill>
            </a:endParaRPr>
          </a:p>
          <a:p>
            <a:r>
              <a:rPr lang="en-US" dirty="0">
                <a:solidFill>
                  <a:schemeClr val="bg1"/>
                </a:solidFill>
              </a:rPr>
              <a:t> supportive environments where a student may to go de-escalate when       feeling:</a:t>
            </a:r>
          </a:p>
          <a:p>
            <a:endParaRPr lang="en-US" dirty="0">
              <a:solidFill>
                <a:schemeClr val="bg1"/>
              </a:solidFill>
            </a:endParaRPr>
          </a:p>
          <a:p>
            <a:r>
              <a:rPr lang="en-US" dirty="0">
                <a:solidFill>
                  <a:schemeClr val="bg1"/>
                </a:solidFill>
              </a:rPr>
              <a:t>	overwhelmed</a:t>
            </a:r>
          </a:p>
          <a:p>
            <a:r>
              <a:rPr lang="en-US" dirty="0">
                <a:solidFill>
                  <a:schemeClr val="bg1"/>
                </a:solidFill>
              </a:rPr>
              <a:t>	angry</a:t>
            </a:r>
          </a:p>
          <a:p>
            <a:r>
              <a:rPr lang="en-US" dirty="0">
                <a:solidFill>
                  <a:schemeClr val="bg1"/>
                </a:solidFill>
              </a:rPr>
              <a:t>	upset</a:t>
            </a:r>
          </a:p>
          <a:p>
            <a:r>
              <a:rPr lang="en-US" dirty="0">
                <a:solidFill>
                  <a:schemeClr val="bg1"/>
                </a:solidFill>
              </a:rPr>
              <a:t>	needing a time-out</a:t>
            </a:r>
          </a:p>
          <a:p>
            <a:r>
              <a:rPr lang="en-US" dirty="0"/>
              <a:t>	</a:t>
            </a:r>
          </a:p>
          <a:p>
            <a:endParaRPr lang="en-US" dirty="0"/>
          </a:p>
        </p:txBody>
      </p:sp>
    </p:spTree>
    <p:extLst>
      <p:ext uri="{BB962C8B-B14F-4D97-AF65-F5344CB8AC3E}">
        <p14:creationId xmlns:p14="http://schemas.microsoft.com/office/powerpoint/2010/main" val="2312873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590206"/>
            <a:ext cx="8825658" cy="1446412"/>
          </a:xfrm>
        </p:spPr>
        <p:txBody>
          <a:bodyPr/>
          <a:lstStyle/>
          <a:p>
            <a:pPr algn="ctr"/>
            <a:r>
              <a:rPr lang="en-US" sz="4400" dirty="0"/>
              <a:t>Positive Alternatives to Out of School Suspensions</a:t>
            </a:r>
          </a:p>
        </p:txBody>
      </p:sp>
      <p:sp>
        <p:nvSpPr>
          <p:cNvPr id="5" name="Subtitle 4"/>
          <p:cNvSpPr>
            <a:spLocks noGrp="1"/>
          </p:cNvSpPr>
          <p:nvPr>
            <p:ph type="subTitle" idx="1"/>
          </p:nvPr>
        </p:nvSpPr>
        <p:spPr>
          <a:xfrm>
            <a:off x="1154955" y="2352502"/>
            <a:ext cx="8825658" cy="3789680"/>
          </a:xfrm>
        </p:spPr>
        <p:txBody>
          <a:bodyPr>
            <a:noAutofit/>
          </a:bodyPr>
          <a:lstStyle/>
          <a:p>
            <a:r>
              <a:rPr lang="en-US" sz="1600" dirty="0">
                <a:solidFill>
                  <a:schemeClr val="bg1"/>
                </a:solidFill>
              </a:rPr>
              <a:t>Abeyance contracts-a contract that will shorten or eliminate a suspension</a:t>
            </a:r>
          </a:p>
          <a:p>
            <a:endParaRPr lang="en-US" sz="1600" dirty="0">
              <a:solidFill>
                <a:schemeClr val="bg1"/>
              </a:solidFill>
            </a:endParaRPr>
          </a:p>
          <a:p>
            <a:r>
              <a:rPr lang="en-US" sz="1600" dirty="0">
                <a:solidFill>
                  <a:schemeClr val="bg1"/>
                </a:solidFill>
              </a:rPr>
              <a:t>In-school intervention (ISI) -an alternative to suspension where students continue to receive classroom instruction from content –certified teachers</a:t>
            </a:r>
          </a:p>
          <a:p>
            <a:endParaRPr lang="en-US" sz="1600" dirty="0">
              <a:solidFill>
                <a:schemeClr val="bg1"/>
              </a:solidFill>
            </a:endParaRPr>
          </a:p>
          <a:p>
            <a:r>
              <a:rPr lang="en-US" sz="1600" dirty="0">
                <a:solidFill>
                  <a:schemeClr val="bg1"/>
                </a:solidFill>
              </a:rPr>
              <a:t>In-School Suspension (Reassignment to a different class or area) an alternative to suspension where students receive core curriculum in a supervised setting-only used at sites with no ISI</a:t>
            </a:r>
          </a:p>
          <a:p>
            <a:endParaRPr lang="en-US" sz="1600" dirty="0">
              <a:solidFill>
                <a:schemeClr val="bg1"/>
              </a:solidFill>
            </a:endParaRPr>
          </a:p>
          <a:p>
            <a:r>
              <a:rPr lang="en-US" sz="1600" dirty="0">
                <a:solidFill>
                  <a:schemeClr val="bg1"/>
                </a:solidFill>
              </a:rPr>
              <a:t>District Alternative Education Program (DAEP)-an alternative to long-term suspension  where students continue education and reflect on their inappropriate behaviors</a:t>
            </a:r>
          </a:p>
        </p:txBody>
      </p:sp>
    </p:spTree>
    <p:extLst>
      <p:ext uri="{BB962C8B-B14F-4D97-AF65-F5344CB8AC3E}">
        <p14:creationId xmlns:p14="http://schemas.microsoft.com/office/powerpoint/2010/main" val="3418455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05326" y="703195"/>
            <a:ext cx="8825658" cy="685030"/>
          </a:xfrm>
        </p:spPr>
        <p:txBody>
          <a:bodyPr/>
          <a:lstStyle/>
          <a:p>
            <a:pPr algn="ctr"/>
            <a:r>
              <a:rPr lang="en-US" sz="4400" dirty="0"/>
              <a:t>Action Levels</a:t>
            </a:r>
          </a:p>
        </p:txBody>
      </p:sp>
      <p:sp>
        <p:nvSpPr>
          <p:cNvPr id="5" name="Subtitle 4"/>
          <p:cNvSpPr>
            <a:spLocks noGrp="1"/>
          </p:cNvSpPr>
          <p:nvPr>
            <p:ph type="subTitle" idx="1"/>
          </p:nvPr>
        </p:nvSpPr>
        <p:spPr>
          <a:xfrm>
            <a:off x="1154955" y="1463041"/>
            <a:ext cx="8825658" cy="4175760"/>
          </a:xfrm>
        </p:spPr>
        <p:txBody>
          <a:bodyPr/>
          <a:lstStyle/>
          <a:p>
            <a:pPr algn="ctr"/>
            <a:r>
              <a:rPr lang="en-US" sz="2400" dirty="0">
                <a:solidFill>
                  <a:schemeClr val="bg1"/>
                </a:solidFill>
              </a:rPr>
              <a:t>Five levels of violations</a:t>
            </a:r>
          </a:p>
          <a:p>
            <a:endParaRPr lang="en-US" dirty="0">
              <a:solidFill>
                <a:schemeClr val="bg1"/>
              </a:solidFill>
            </a:endParaRPr>
          </a:p>
          <a:p>
            <a:r>
              <a:rPr lang="en-US" dirty="0">
                <a:solidFill>
                  <a:schemeClr val="bg1"/>
                </a:solidFill>
              </a:rPr>
              <a:t>one and two considered ‘lower’ violations</a:t>
            </a:r>
          </a:p>
          <a:p>
            <a:endParaRPr lang="en-US" dirty="0">
              <a:solidFill>
                <a:schemeClr val="bg1"/>
              </a:solidFill>
            </a:endParaRPr>
          </a:p>
          <a:p>
            <a:r>
              <a:rPr lang="en-US" dirty="0">
                <a:solidFill>
                  <a:schemeClr val="bg1"/>
                </a:solidFill>
              </a:rPr>
              <a:t>three - mid-range</a:t>
            </a:r>
          </a:p>
          <a:p>
            <a:endParaRPr lang="en-US" dirty="0">
              <a:solidFill>
                <a:schemeClr val="bg1"/>
              </a:solidFill>
            </a:endParaRPr>
          </a:p>
          <a:p>
            <a:r>
              <a:rPr lang="en-US" dirty="0">
                <a:solidFill>
                  <a:schemeClr val="bg1"/>
                </a:solidFill>
              </a:rPr>
              <a:t>Four - serious</a:t>
            </a:r>
          </a:p>
          <a:p>
            <a:endParaRPr lang="en-US" dirty="0">
              <a:solidFill>
                <a:schemeClr val="bg1"/>
              </a:solidFill>
            </a:endParaRPr>
          </a:p>
          <a:p>
            <a:r>
              <a:rPr lang="en-US" dirty="0">
                <a:solidFill>
                  <a:schemeClr val="bg1"/>
                </a:solidFill>
              </a:rPr>
              <a:t>Five - most serious-potential expulsion</a:t>
            </a:r>
          </a:p>
        </p:txBody>
      </p:sp>
    </p:spTree>
    <p:extLst>
      <p:ext uri="{BB962C8B-B14F-4D97-AF65-F5344CB8AC3E}">
        <p14:creationId xmlns:p14="http://schemas.microsoft.com/office/powerpoint/2010/main" val="665317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606830"/>
            <a:ext cx="8825658" cy="773084"/>
          </a:xfrm>
        </p:spPr>
        <p:txBody>
          <a:bodyPr/>
          <a:lstStyle/>
          <a:p>
            <a:pPr algn="ctr"/>
            <a:r>
              <a:rPr lang="en-US" sz="4400" dirty="0"/>
              <a:t>Guidelines for Applying Actions</a:t>
            </a:r>
          </a:p>
        </p:txBody>
      </p:sp>
      <p:sp>
        <p:nvSpPr>
          <p:cNvPr id="5" name="Subtitle 4"/>
          <p:cNvSpPr>
            <a:spLocks noGrp="1"/>
          </p:cNvSpPr>
          <p:nvPr>
            <p:ph type="subTitle" idx="1"/>
          </p:nvPr>
        </p:nvSpPr>
        <p:spPr>
          <a:xfrm>
            <a:off x="1154955" y="1999622"/>
            <a:ext cx="8825658" cy="4301426"/>
          </a:xfrm>
        </p:spPr>
        <p:txBody>
          <a:bodyPr>
            <a:normAutofit/>
          </a:bodyPr>
          <a:lstStyle/>
          <a:p>
            <a:r>
              <a:rPr lang="en-US" dirty="0">
                <a:solidFill>
                  <a:schemeClr val="bg1"/>
                </a:solidFill>
              </a:rPr>
              <a:t>Nothing in the Code shall prevent school personnel from protecting campus safety as appropriate</a:t>
            </a:r>
          </a:p>
          <a:p>
            <a:endParaRPr lang="en-US" dirty="0">
              <a:solidFill>
                <a:schemeClr val="bg1"/>
              </a:solidFill>
            </a:endParaRPr>
          </a:p>
          <a:p>
            <a:r>
              <a:rPr lang="en-US" dirty="0">
                <a:solidFill>
                  <a:schemeClr val="bg1"/>
                </a:solidFill>
              </a:rPr>
              <a:t> administrators at the elementary level </a:t>
            </a:r>
            <a:r>
              <a:rPr lang="en-US" b="1" dirty="0">
                <a:solidFill>
                  <a:schemeClr val="bg1"/>
                </a:solidFill>
              </a:rPr>
              <a:t>mAY</a:t>
            </a:r>
            <a:r>
              <a:rPr lang="en-US" dirty="0">
                <a:solidFill>
                  <a:schemeClr val="bg1"/>
                </a:solidFill>
              </a:rPr>
              <a:t> consider all violations at one level lower than that of the actual violation</a:t>
            </a:r>
          </a:p>
          <a:p>
            <a:endParaRPr lang="en-US" dirty="0">
              <a:solidFill>
                <a:schemeClr val="bg1"/>
              </a:solidFill>
            </a:endParaRPr>
          </a:p>
          <a:p>
            <a:r>
              <a:rPr lang="en-US" dirty="0">
                <a:solidFill>
                  <a:schemeClr val="bg1"/>
                </a:solidFill>
              </a:rPr>
              <a:t>Administrators may request a waiver of mandatory actions for level 4 or 5 consequences through the appropriate Assistant Superintendent</a:t>
            </a:r>
          </a:p>
          <a:p>
            <a:endParaRPr lang="en-US" dirty="0"/>
          </a:p>
        </p:txBody>
      </p:sp>
    </p:spTree>
    <p:extLst>
      <p:ext uri="{BB962C8B-B14F-4D97-AF65-F5344CB8AC3E}">
        <p14:creationId xmlns:p14="http://schemas.microsoft.com/office/powerpoint/2010/main" val="4020271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38577" y="523702"/>
            <a:ext cx="8825658" cy="673331"/>
          </a:xfrm>
        </p:spPr>
        <p:txBody>
          <a:bodyPr/>
          <a:lstStyle/>
          <a:p>
            <a:pPr algn="ctr"/>
            <a:r>
              <a:rPr lang="en-US" sz="4400" dirty="0"/>
              <a:t>Violation Categories</a:t>
            </a:r>
          </a:p>
        </p:txBody>
      </p:sp>
      <p:sp>
        <p:nvSpPr>
          <p:cNvPr id="5" name="Subtitle 4"/>
          <p:cNvSpPr>
            <a:spLocks noGrp="1"/>
          </p:cNvSpPr>
          <p:nvPr>
            <p:ph type="subTitle" idx="1"/>
          </p:nvPr>
        </p:nvSpPr>
        <p:spPr>
          <a:xfrm>
            <a:off x="1154955" y="1479665"/>
            <a:ext cx="8825658" cy="4705004"/>
          </a:xfrm>
        </p:spPr>
        <p:txBody>
          <a:bodyPr>
            <a:noAutofit/>
          </a:bodyPr>
          <a:lstStyle/>
          <a:p>
            <a:r>
              <a:rPr lang="en-US" sz="1600" dirty="0">
                <a:solidFill>
                  <a:schemeClr val="bg1"/>
                </a:solidFill>
              </a:rPr>
              <a:t> Aggression</a:t>
            </a:r>
          </a:p>
          <a:p>
            <a:r>
              <a:rPr lang="en-US" sz="1600" dirty="0">
                <a:solidFill>
                  <a:schemeClr val="bg1"/>
                </a:solidFill>
              </a:rPr>
              <a:t>Alcohol, tobacco and other drug violations</a:t>
            </a:r>
          </a:p>
          <a:p>
            <a:r>
              <a:rPr lang="en-US" sz="1600" dirty="0">
                <a:solidFill>
                  <a:schemeClr val="bg1"/>
                </a:solidFill>
              </a:rPr>
              <a:t>Attendance policy violations</a:t>
            </a:r>
          </a:p>
          <a:p>
            <a:r>
              <a:rPr lang="en-US" sz="1600" dirty="0">
                <a:solidFill>
                  <a:schemeClr val="bg1"/>
                </a:solidFill>
              </a:rPr>
              <a:t>Other violations of school policies</a:t>
            </a:r>
          </a:p>
          <a:p>
            <a:r>
              <a:rPr lang="en-US" sz="1600" dirty="0">
                <a:solidFill>
                  <a:schemeClr val="bg1"/>
                </a:solidFill>
              </a:rPr>
              <a:t>Dishonesty</a:t>
            </a:r>
          </a:p>
          <a:p>
            <a:r>
              <a:rPr lang="en-US" sz="1600" dirty="0">
                <a:solidFill>
                  <a:schemeClr val="bg1"/>
                </a:solidFill>
              </a:rPr>
              <a:t>Technology, improper use of</a:t>
            </a:r>
          </a:p>
          <a:p>
            <a:r>
              <a:rPr lang="en-US" sz="1600" dirty="0">
                <a:solidFill>
                  <a:schemeClr val="bg1"/>
                </a:solidFill>
              </a:rPr>
              <a:t>Trespassing, vandalism or criminal damage</a:t>
            </a:r>
          </a:p>
          <a:p>
            <a:r>
              <a:rPr lang="en-US" sz="1600" dirty="0">
                <a:solidFill>
                  <a:schemeClr val="bg1"/>
                </a:solidFill>
              </a:rPr>
              <a:t>Sexual offenses</a:t>
            </a:r>
          </a:p>
          <a:p>
            <a:r>
              <a:rPr lang="en-US" sz="1600" dirty="0">
                <a:solidFill>
                  <a:schemeClr val="bg1"/>
                </a:solidFill>
              </a:rPr>
              <a:t>Arson</a:t>
            </a:r>
          </a:p>
          <a:p>
            <a:r>
              <a:rPr lang="en-US" sz="1600" dirty="0">
                <a:solidFill>
                  <a:schemeClr val="bg1"/>
                </a:solidFill>
              </a:rPr>
              <a:t>Harassment and threat. Intimidation</a:t>
            </a:r>
          </a:p>
          <a:p>
            <a:r>
              <a:rPr lang="en-US" sz="1600" dirty="0">
                <a:solidFill>
                  <a:schemeClr val="bg1"/>
                </a:solidFill>
              </a:rPr>
              <a:t>School threat or interference</a:t>
            </a:r>
          </a:p>
          <a:p>
            <a:r>
              <a:rPr lang="en-US" sz="1600" dirty="0">
                <a:solidFill>
                  <a:schemeClr val="bg1"/>
                </a:solidFill>
              </a:rPr>
              <a:t>Theft</a:t>
            </a:r>
          </a:p>
          <a:p>
            <a:r>
              <a:rPr lang="en-US" sz="1600" dirty="0">
                <a:solidFill>
                  <a:schemeClr val="bg1"/>
                </a:solidFill>
              </a:rPr>
              <a:t>Weapons and dangerous items</a:t>
            </a:r>
          </a:p>
        </p:txBody>
      </p:sp>
    </p:spTree>
    <p:extLst>
      <p:ext uri="{BB962C8B-B14F-4D97-AF65-F5344CB8AC3E}">
        <p14:creationId xmlns:p14="http://schemas.microsoft.com/office/powerpoint/2010/main" val="3552024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56953"/>
            <a:ext cx="8825658" cy="1346662"/>
          </a:xfrm>
        </p:spPr>
        <p:txBody>
          <a:bodyPr/>
          <a:lstStyle/>
          <a:p>
            <a:pPr algn="ctr"/>
            <a:r>
              <a:rPr lang="en-US" sz="4400" dirty="0"/>
              <a:t>Responses to Violations      Levels 1 and 2</a:t>
            </a:r>
          </a:p>
        </p:txBody>
      </p:sp>
      <p:sp>
        <p:nvSpPr>
          <p:cNvPr id="3" name="Subtitle 2"/>
          <p:cNvSpPr>
            <a:spLocks noGrp="1"/>
          </p:cNvSpPr>
          <p:nvPr>
            <p:ph type="subTitle" idx="1"/>
          </p:nvPr>
        </p:nvSpPr>
        <p:spPr>
          <a:xfrm>
            <a:off x="1154955" y="2186247"/>
            <a:ext cx="8825658" cy="3948546"/>
          </a:xfrm>
        </p:spPr>
        <p:txBody>
          <a:bodyPr>
            <a:normAutofit/>
          </a:bodyPr>
          <a:lstStyle/>
          <a:p>
            <a:pPr algn="ctr"/>
            <a:r>
              <a:rPr lang="en-US" dirty="0">
                <a:solidFill>
                  <a:schemeClr val="bg1"/>
                </a:solidFill>
              </a:rPr>
              <a:t>Level I and 2 violations often occur in the classroom</a:t>
            </a:r>
          </a:p>
          <a:p>
            <a:pPr algn="ctr"/>
            <a:r>
              <a:rPr lang="en-US" dirty="0">
                <a:solidFill>
                  <a:schemeClr val="bg1"/>
                </a:solidFill>
              </a:rPr>
              <a:t>Are usually addressed by the teacher</a:t>
            </a:r>
          </a:p>
          <a:p>
            <a:endParaRPr lang="en-US" dirty="0">
              <a:solidFill>
                <a:schemeClr val="bg1"/>
              </a:solidFill>
            </a:endParaRPr>
          </a:p>
          <a:p>
            <a:r>
              <a:rPr lang="en-US" dirty="0">
                <a:solidFill>
                  <a:schemeClr val="bg1"/>
                </a:solidFill>
              </a:rPr>
              <a:t>Some Level 1 aND 2 RESPONSES ARE:</a:t>
            </a:r>
          </a:p>
          <a:p>
            <a:endParaRPr lang="en-US" dirty="0">
              <a:solidFill>
                <a:schemeClr val="bg1"/>
              </a:solidFill>
            </a:endParaRPr>
          </a:p>
          <a:p>
            <a:r>
              <a:rPr lang="en-US" dirty="0">
                <a:solidFill>
                  <a:schemeClr val="bg1"/>
                </a:solidFill>
              </a:rPr>
              <a:t>	Restorative conference/circle</a:t>
            </a:r>
          </a:p>
          <a:p>
            <a:r>
              <a:rPr lang="en-US" dirty="0">
                <a:solidFill>
                  <a:schemeClr val="bg1"/>
                </a:solidFill>
              </a:rPr>
              <a:t>	Parent/guardian notification</a:t>
            </a:r>
          </a:p>
          <a:p>
            <a:r>
              <a:rPr lang="en-US" dirty="0">
                <a:solidFill>
                  <a:schemeClr val="bg1"/>
                </a:solidFill>
              </a:rPr>
              <a:t>	Time out</a:t>
            </a:r>
          </a:p>
          <a:p>
            <a:r>
              <a:rPr lang="en-US" dirty="0">
                <a:solidFill>
                  <a:schemeClr val="bg1"/>
                </a:solidFill>
              </a:rPr>
              <a:t>	mentoring</a:t>
            </a:r>
          </a:p>
        </p:txBody>
      </p:sp>
    </p:spTree>
    <p:extLst>
      <p:ext uri="{BB962C8B-B14F-4D97-AF65-F5344CB8AC3E}">
        <p14:creationId xmlns:p14="http://schemas.microsoft.com/office/powerpoint/2010/main" val="1544678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648393"/>
            <a:ext cx="8825658" cy="922712"/>
          </a:xfrm>
        </p:spPr>
        <p:txBody>
          <a:bodyPr/>
          <a:lstStyle/>
          <a:p>
            <a:r>
              <a:rPr lang="en-US" sz="4400" dirty="0"/>
              <a:t>Responses</a:t>
            </a:r>
            <a:r>
              <a:rPr lang="en-US" dirty="0"/>
              <a:t> </a:t>
            </a:r>
            <a:r>
              <a:rPr lang="en-US" sz="4400" dirty="0"/>
              <a:t>to Violations-Level 3</a:t>
            </a:r>
          </a:p>
        </p:txBody>
      </p:sp>
      <p:sp>
        <p:nvSpPr>
          <p:cNvPr id="3" name="Subtitle 2"/>
          <p:cNvSpPr>
            <a:spLocks noGrp="1"/>
          </p:cNvSpPr>
          <p:nvPr>
            <p:ph type="subTitle" idx="1"/>
          </p:nvPr>
        </p:nvSpPr>
        <p:spPr>
          <a:xfrm>
            <a:off x="1154955" y="2385753"/>
            <a:ext cx="8825658" cy="3707476"/>
          </a:xfrm>
        </p:spPr>
        <p:txBody>
          <a:bodyPr>
            <a:normAutofit fontScale="92500" lnSpcReduction="10000"/>
          </a:bodyPr>
          <a:lstStyle/>
          <a:p>
            <a:pPr algn="ctr"/>
            <a:r>
              <a:rPr lang="en-US" dirty="0">
                <a:solidFill>
                  <a:schemeClr val="bg1"/>
                </a:solidFill>
              </a:rPr>
              <a:t> may Occur campus wide</a:t>
            </a:r>
          </a:p>
          <a:p>
            <a:pPr algn="ctr"/>
            <a:r>
              <a:rPr lang="en-US" dirty="0">
                <a:solidFill>
                  <a:schemeClr val="bg1"/>
                </a:solidFill>
              </a:rPr>
              <a:t>Usually addressed by administration</a:t>
            </a:r>
          </a:p>
          <a:p>
            <a:endParaRPr lang="en-US" dirty="0">
              <a:solidFill>
                <a:schemeClr val="bg1"/>
              </a:solidFill>
            </a:endParaRPr>
          </a:p>
          <a:p>
            <a:r>
              <a:rPr lang="en-US" dirty="0">
                <a:solidFill>
                  <a:schemeClr val="bg1"/>
                </a:solidFill>
              </a:rPr>
              <a:t>Some level 3 responses are:</a:t>
            </a:r>
          </a:p>
          <a:p>
            <a:r>
              <a:rPr lang="en-US" dirty="0">
                <a:solidFill>
                  <a:schemeClr val="bg1"/>
                </a:solidFill>
              </a:rPr>
              <a:t>	Restorative conference/circle</a:t>
            </a:r>
          </a:p>
          <a:p>
            <a:r>
              <a:rPr lang="en-US" dirty="0">
                <a:solidFill>
                  <a:schemeClr val="bg1"/>
                </a:solidFill>
              </a:rPr>
              <a:t>	In-school intervention (short term)</a:t>
            </a:r>
          </a:p>
          <a:p>
            <a:r>
              <a:rPr lang="en-US" dirty="0">
                <a:solidFill>
                  <a:schemeClr val="bg1"/>
                </a:solidFill>
              </a:rPr>
              <a:t>	in-school suspension (short term)</a:t>
            </a:r>
          </a:p>
          <a:p>
            <a:r>
              <a:rPr lang="en-US" dirty="0">
                <a:solidFill>
                  <a:schemeClr val="bg1"/>
                </a:solidFill>
              </a:rPr>
              <a:t>	out of school suspension (short term)</a:t>
            </a:r>
          </a:p>
          <a:p>
            <a:r>
              <a:rPr lang="en-US" dirty="0">
                <a:solidFill>
                  <a:schemeClr val="bg1"/>
                </a:solidFill>
              </a:rPr>
              <a:t>	**these responses may only be taken if the behavior is on-	going/escalating </a:t>
            </a:r>
            <a:r>
              <a:rPr lang="en-US" b="1" dirty="0">
                <a:solidFill>
                  <a:schemeClr val="bg1"/>
                </a:solidFill>
              </a:rPr>
              <a:t>and</a:t>
            </a:r>
            <a:r>
              <a:rPr lang="en-US" dirty="0">
                <a:solidFill>
                  <a:schemeClr val="bg1"/>
                </a:solidFill>
              </a:rPr>
              <a:t> interventions have been attempted </a:t>
            </a:r>
            <a:r>
              <a:rPr lang="en-US" b="1" dirty="0">
                <a:solidFill>
                  <a:schemeClr val="bg1"/>
                </a:solidFill>
              </a:rPr>
              <a:t>and</a:t>
            </a:r>
            <a:r>
              <a:rPr lang="en-US" dirty="0">
                <a:solidFill>
                  <a:schemeClr val="bg1"/>
                </a:solidFill>
              </a:rPr>
              <a:t> 	documented</a:t>
            </a:r>
          </a:p>
        </p:txBody>
      </p:sp>
    </p:spTree>
    <p:extLst>
      <p:ext uri="{BB962C8B-B14F-4D97-AF65-F5344CB8AC3E}">
        <p14:creationId xmlns:p14="http://schemas.microsoft.com/office/powerpoint/2010/main" val="604256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646546"/>
            <a:ext cx="8825658" cy="720436"/>
          </a:xfrm>
        </p:spPr>
        <p:txBody>
          <a:bodyPr/>
          <a:lstStyle/>
          <a:p>
            <a:pPr algn="ctr"/>
            <a:r>
              <a:rPr lang="en-US" sz="4400" dirty="0"/>
              <a:t>Discussion Topics</a:t>
            </a:r>
          </a:p>
        </p:txBody>
      </p:sp>
      <p:sp>
        <p:nvSpPr>
          <p:cNvPr id="5" name="Subtitle 4"/>
          <p:cNvSpPr>
            <a:spLocks noGrp="1"/>
          </p:cNvSpPr>
          <p:nvPr>
            <p:ph type="subTitle" idx="1"/>
          </p:nvPr>
        </p:nvSpPr>
        <p:spPr>
          <a:xfrm>
            <a:off x="1154955" y="1468582"/>
            <a:ext cx="8825658" cy="4719782"/>
          </a:xfrm>
        </p:spPr>
        <p:txBody>
          <a:bodyPr>
            <a:normAutofit/>
          </a:bodyPr>
          <a:lstStyle/>
          <a:p>
            <a:pPr>
              <a:lnSpc>
                <a:spcPct val="160000"/>
              </a:lnSpc>
            </a:pPr>
            <a:r>
              <a:rPr lang="en-US" dirty="0">
                <a:solidFill>
                  <a:schemeClr val="bg1"/>
                </a:solidFill>
              </a:rPr>
              <a:t>The Code</a:t>
            </a:r>
          </a:p>
          <a:p>
            <a:pPr>
              <a:lnSpc>
                <a:spcPct val="160000"/>
              </a:lnSpc>
            </a:pPr>
            <a:r>
              <a:rPr lang="en-US" dirty="0">
                <a:solidFill>
                  <a:schemeClr val="bg1"/>
                </a:solidFill>
              </a:rPr>
              <a:t>When the code applies</a:t>
            </a:r>
          </a:p>
          <a:p>
            <a:pPr>
              <a:lnSpc>
                <a:spcPct val="160000"/>
              </a:lnSpc>
            </a:pPr>
            <a:r>
              <a:rPr lang="en-US" dirty="0">
                <a:solidFill>
                  <a:schemeClr val="bg1"/>
                </a:solidFill>
              </a:rPr>
              <a:t>Due process</a:t>
            </a:r>
          </a:p>
          <a:p>
            <a:pPr>
              <a:lnSpc>
                <a:spcPct val="160000"/>
              </a:lnSpc>
            </a:pPr>
            <a:r>
              <a:rPr lang="en-US" dirty="0">
                <a:solidFill>
                  <a:schemeClr val="bg1"/>
                </a:solidFill>
              </a:rPr>
              <a:t>Restorative practices</a:t>
            </a:r>
          </a:p>
          <a:p>
            <a:pPr>
              <a:lnSpc>
                <a:spcPct val="160000"/>
              </a:lnSpc>
            </a:pPr>
            <a:r>
              <a:rPr lang="en-US" dirty="0">
                <a:solidFill>
                  <a:schemeClr val="bg1"/>
                </a:solidFill>
              </a:rPr>
              <a:t>Positive Interventions and supports</a:t>
            </a:r>
          </a:p>
          <a:p>
            <a:pPr>
              <a:lnSpc>
                <a:spcPct val="160000"/>
              </a:lnSpc>
            </a:pPr>
            <a:r>
              <a:rPr lang="en-US" dirty="0">
                <a:solidFill>
                  <a:schemeClr val="bg1"/>
                </a:solidFill>
              </a:rPr>
              <a:t>Exclusionary consequences</a:t>
            </a:r>
          </a:p>
          <a:p>
            <a:pPr>
              <a:lnSpc>
                <a:spcPct val="160000"/>
              </a:lnSpc>
            </a:pPr>
            <a:r>
              <a:rPr lang="en-US" dirty="0">
                <a:solidFill>
                  <a:schemeClr val="bg1"/>
                </a:solidFill>
              </a:rPr>
              <a:t>Positive Intervention Centers</a:t>
            </a:r>
          </a:p>
          <a:p>
            <a:pPr>
              <a:lnSpc>
                <a:spcPct val="160000"/>
              </a:lnSpc>
            </a:pPr>
            <a:r>
              <a:rPr lang="en-US" dirty="0">
                <a:solidFill>
                  <a:schemeClr val="bg1"/>
                </a:solidFill>
              </a:rPr>
              <a:t>Positive alternative to out of school suspensions</a:t>
            </a:r>
          </a:p>
          <a:p>
            <a:pPr>
              <a:lnSpc>
                <a:spcPct val="150000"/>
              </a:lnSpc>
            </a:pPr>
            <a:endParaRPr lang="en-US" dirty="0"/>
          </a:p>
        </p:txBody>
      </p:sp>
    </p:spTree>
    <p:extLst>
      <p:ext uri="{BB962C8B-B14F-4D97-AF65-F5344CB8AC3E}">
        <p14:creationId xmlns:p14="http://schemas.microsoft.com/office/powerpoint/2010/main" val="1813518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581892"/>
            <a:ext cx="8825658" cy="1354973"/>
          </a:xfrm>
        </p:spPr>
        <p:txBody>
          <a:bodyPr/>
          <a:lstStyle/>
          <a:p>
            <a:pPr algn="ctr"/>
            <a:r>
              <a:rPr lang="en-US" sz="4400" dirty="0"/>
              <a:t>Responses to Violations          Levels 4 and 5</a:t>
            </a:r>
          </a:p>
        </p:txBody>
      </p:sp>
      <p:sp>
        <p:nvSpPr>
          <p:cNvPr id="5" name="Subtitle 4"/>
          <p:cNvSpPr>
            <a:spLocks noGrp="1"/>
          </p:cNvSpPr>
          <p:nvPr>
            <p:ph type="subTitle" idx="1"/>
          </p:nvPr>
        </p:nvSpPr>
        <p:spPr>
          <a:xfrm>
            <a:off x="1154955" y="2003367"/>
            <a:ext cx="8825658" cy="4189615"/>
          </a:xfrm>
        </p:spPr>
        <p:txBody>
          <a:bodyPr>
            <a:normAutofit/>
          </a:bodyPr>
          <a:lstStyle/>
          <a:p>
            <a:pPr algn="ctr"/>
            <a:r>
              <a:rPr lang="en-US" dirty="0">
                <a:solidFill>
                  <a:schemeClr val="bg1"/>
                </a:solidFill>
              </a:rPr>
              <a:t>May occur campus wide</a:t>
            </a:r>
          </a:p>
          <a:p>
            <a:pPr algn="ctr"/>
            <a:r>
              <a:rPr lang="en-US" dirty="0">
                <a:solidFill>
                  <a:schemeClr val="bg1"/>
                </a:solidFill>
              </a:rPr>
              <a:t>Addressed by administration</a:t>
            </a:r>
          </a:p>
          <a:p>
            <a:endParaRPr lang="en-US" dirty="0">
              <a:solidFill>
                <a:schemeClr val="bg1"/>
              </a:solidFill>
            </a:endParaRPr>
          </a:p>
          <a:p>
            <a:r>
              <a:rPr lang="en-US" dirty="0">
                <a:solidFill>
                  <a:schemeClr val="bg1"/>
                </a:solidFill>
              </a:rPr>
              <a:t>Some level 4 and 5 responses are:</a:t>
            </a:r>
          </a:p>
          <a:p>
            <a:r>
              <a:rPr lang="en-US" dirty="0">
                <a:solidFill>
                  <a:schemeClr val="bg1"/>
                </a:solidFill>
              </a:rPr>
              <a:t>	Restorative conference/circle</a:t>
            </a:r>
          </a:p>
          <a:p>
            <a:r>
              <a:rPr lang="en-US" dirty="0">
                <a:solidFill>
                  <a:schemeClr val="bg1"/>
                </a:solidFill>
              </a:rPr>
              <a:t>	out of school suspension (long term)</a:t>
            </a:r>
          </a:p>
          <a:p>
            <a:r>
              <a:rPr lang="en-US" dirty="0">
                <a:solidFill>
                  <a:schemeClr val="bg1"/>
                </a:solidFill>
              </a:rPr>
              <a:t>	abeyance (long term)</a:t>
            </a:r>
          </a:p>
          <a:p>
            <a:r>
              <a:rPr lang="en-US" dirty="0">
                <a:solidFill>
                  <a:schemeClr val="bg1"/>
                </a:solidFill>
              </a:rPr>
              <a:t>	EXPULSION</a:t>
            </a:r>
          </a:p>
          <a:p>
            <a:r>
              <a:rPr lang="en-US" dirty="0">
                <a:solidFill>
                  <a:schemeClr val="bg1"/>
                </a:solidFill>
              </a:rPr>
              <a:t>        **RESPONSES TO DRUG/ALCOHOL POSSESSION/USE AND FIGHTING ARE</a:t>
            </a:r>
          </a:p>
          <a:p>
            <a:r>
              <a:rPr lang="en-US" dirty="0">
                <a:solidFill>
                  <a:schemeClr val="bg1"/>
                </a:solidFill>
              </a:rPr>
              <a:t>	    STANDARDIZED</a:t>
            </a:r>
          </a:p>
        </p:txBody>
      </p:sp>
    </p:spTree>
    <p:extLst>
      <p:ext uri="{BB962C8B-B14F-4D97-AF65-F5344CB8AC3E}">
        <p14:creationId xmlns:p14="http://schemas.microsoft.com/office/powerpoint/2010/main" val="1833081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529551"/>
            <a:ext cx="8825658" cy="735831"/>
          </a:xfrm>
        </p:spPr>
        <p:txBody>
          <a:bodyPr/>
          <a:lstStyle/>
          <a:p>
            <a:pPr algn="ctr"/>
            <a:r>
              <a:rPr lang="en-US" sz="4400" dirty="0"/>
              <a:t>Student</a:t>
            </a:r>
            <a:r>
              <a:rPr lang="en-US" dirty="0"/>
              <a:t> </a:t>
            </a:r>
            <a:r>
              <a:rPr lang="en-US" sz="4400" dirty="0"/>
              <a:t>Rights</a:t>
            </a:r>
          </a:p>
        </p:txBody>
      </p:sp>
      <p:sp>
        <p:nvSpPr>
          <p:cNvPr id="5" name="Subtitle 4"/>
          <p:cNvSpPr>
            <a:spLocks noGrp="1"/>
          </p:cNvSpPr>
          <p:nvPr>
            <p:ph type="subTitle" idx="1"/>
          </p:nvPr>
        </p:nvSpPr>
        <p:spPr>
          <a:xfrm>
            <a:off x="1154955" y="2198255"/>
            <a:ext cx="9780900" cy="3759199"/>
          </a:xfrm>
        </p:spPr>
        <p:txBody>
          <a:bodyPr/>
          <a:lstStyle/>
          <a:p>
            <a:r>
              <a:rPr lang="en-US" dirty="0">
                <a:solidFill>
                  <a:schemeClr val="bg1"/>
                </a:solidFill>
              </a:rPr>
              <a:t>Learning in a safe, clean, non-judgmental environment</a:t>
            </a:r>
          </a:p>
          <a:p>
            <a:endParaRPr lang="en-US" dirty="0">
              <a:solidFill>
                <a:schemeClr val="bg1"/>
              </a:solidFill>
            </a:endParaRPr>
          </a:p>
          <a:p>
            <a:r>
              <a:rPr lang="en-US" dirty="0">
                <a:solidFill>
                  <a:schemeClr val="bg1"/>
                </a:solidFill>
              </a:rPr>
              <a:t>Receive appropriate accommodations</a:t>
            </a:r>
          </a:p>
          <a:p>
            <a:endParaRPr lang="en-US" dirty="0">
              <a:solidFill>
                <a:schemeClr val="bg1"/>
              </a:solidFill>
            </a:endParaRPr>
          </a:p>
          <a:p>
            <a:r>
              <a:rPr lang="en-US" dirty="0">
                <a:solidFill>
                  <a:schemeClr val="bg1"/>
                </a:solidFill>
              </a:rPr>
              <a:t>Due process</a:t>
            </a:r>
          </a:p>
          <a:p>
            <a:endParaRPr lang="en-US" dirty="0">
              <a:solidFill>
                <a:schemeClr val="bg1"/>
              </a:solidFill>
            </a:endParaRPr>
          </a:p>
          <a:p>
            <a:r>
              <a:rPr lang="en-US" dirty="0">
                <a:solidFill>
                  <a:schemeClr val="bg1"/>
                </a:solidFill>
              </a:rPr>
              <a:t>Be free from retaliation</a:t>
            </a:r>
          </a:p>
          <a:p>
            <a:endParaRPr lang="en-US" dirty="0">
              <a:solidFill>
                <a:schemeClr val="bg1"/>
              </a:solidFill>
            </a:endParaRPr>
          </a:p>
          <a:p>
            <a:r>
              <a:rPr lang="en-US" dirty="0">
                <a:solidFill>
                  <a:schemeClr val="bg1"/>
                </a:solidFill>
              </a:rPr>
              <a:t>Have access to school-work while on suspension</a:t>
            </a:r>
          </a:p>
        </p:txBody>
      </p:sp>
    </p:spTree>
    <p:extLst>
      <p:ext uri="{BB962C8B-B14F-4D97-AF65-F5344CB8AC3E}">
        <p14:creationId xmlns:p14="http://schemas.microsoft.com/office/powerpoint/2010/main" val="2179683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90300" y="600365"/>
            <a:ext cx="8825658" cy="711200"/>
          </a:xfrm>
        </p:spPr>
        <p:txBody>
          <a:bodyPr/>
          <a:lstStyle/>
          <a:p>
            <a:pPr algn="ctr"/>
            <a:r>
              <a:rPr lang="en-US" sz="4400" dirty="0"/>
              <a:t>Student Responsibilities</a:t>
            </a:r>
          </a:p>
        </p:txBody>
      </p:sp>
      <p:sp>
        <p:nvSpPr>
          <p:cNvPr id="5" name="Subtitle 4"/>
          <p:cNvSpPr>
            <a:spLocks noGrp="1"/>
          </p:cNvSpPr>
          <p:nvPr>
            <p:ph type="subTitle" idx="1"/>
          </p:nvPr>
        </p:nvSpPr>
        <p:spPr>
          <a:xfrm>
            <a:off x="1154955" y="2262909"/>
            <a:ext cx="9799372" cy="3375891"/>
          </a:xfrm>
        </p:spPr>
        <p:txBody>
          <a:bodyPr/>
          <a:lstStyle/>
          <a:p>
            <a:r>
              <a:rPr lang="en-US" dirty="0">
                <a:solidFill>
                  <a:schemeClr val="bg1"/>
                </a:solidFill>
              </a:rPr>
              <a:t>Respect the rights, feelings and property of all members of school community</a:t>
            </a:r>
          </a:p>
          <a:p>
            <a:endParaRPr lang="en-US" dirty="0">
              <a:solidFill>
                <a:schemeClr val="bg1"/>
              </a:solidFill>
            </a:endParaRPr>
          </a:p>
          <a:p>
            <a:r>
              <a:rPr lang="en-US" dirty="0">
                <a:solidFill>
                  <a:schemeClr val="bg1"/>
                </a:solidFill>
              </a:rPr>
              <a:t>Display behavior that does not compromise the safety of others and/or staff</a:t>
            </a:r>
          </a:p>
          <a:p>
            <a:endParaRPr lang="en-US" dirty="0">
              <a:solidFill>
                <a:schemeClr val="bg1"/>
              </a:solidFill>
            </a:endParaRPr>
          </a:p>
          <a:p>
            <a:r>
              <a:rPr lang="en-US" dirty="0">
                <a:solidFill>
                  <a:schemeClr val="bg1"/>
                </a:solidFill>
              </a:rPr>
              <a:t>Attend school daily</a:t>
            </a:r>
          </a:p>
          <a:p>
            <a:endParaRPr lang="en-US" dirty="0">
              <a:solidFill>
                <a:schemeClr val="bg1"/>
              </a:solidFill>
            </a:endParaRPr>
          </a:p>
          <a:p>
            <a:r>
              <a:rPr lang="en-US" dirty="0">
                <a:solidFill>
                  <a:schemeClr val="bg1"/>
                </a:solidFill>
              </a:rPr>
              <a:t>participate</a:t>
            </a:r>
          </a:p>
        </p:txBody>
      </p:sp>
    </p:spTree>
    <p:extLst>
      <p:ext uri="{BB962C8B-B14F-4D97-AF65-F5344CB8AC3E}">
        <p14:creationId xmlns:p14="http://schemas.microsoft.com/office/powerpoint/2010/main" val="231345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600364"/>
            <a:ext cx="8825658" cy="711200"/>
          </a:xfrm>
        </p:spPr>
        <p:txBody>
          <a:bodyPr/>
          <a:lstStyle/>
          <a:p>
            <a:pPr algn="ctr"/>
            <a:r>
              <a:rPr lang="en-US" sz="4400" dirty="0"/>
              <a:t>2020-2021 Safety Protocols</a:t>
            </a:r>
          </a:p>
        </p:txBody>
      </p:sp>
      <p:sp>
        <p:nvSpPr>
          <p:cNvPr id="3" name="Subtitle 2"/>
          <p:cNvSpPr>
            <a:spLocks noGrp="1"/>
          </p:cNvSpPr>
          <p:nvPr>
            <p:ph type="subTitle" idx="1"/>
          </p:nvPr>
        </p:nvSpPr>
        <p:spPr>
          <a:xfrm>
            <a:off x="1154954" y="2150347"/>
            <a:ext cx="9457627" cy="3880998"/>
          </a:xfrm>
        </p:spPr>
        <p:txBody>
          <a:bodyPr>
            <a:normAutofit/>
          </a:bodyPr>
          <a:lstStyle/>
          <a:p>
            <a:endParaRPr lang="en-US" dirty="0"/>
          </a:p>
          <a:p>
            <a:r>
              <a:rPr lang="en-US" dirty="0">
                <a:solidFill>
                  <a:schemeClr val="bg1"/>
                </a:solidFill>
              </a:rPr>
              <a:t>Hand hygiene-hand washing will be practiced at regular intervals</a:t>
            </a:r>
          </a:p>
          <a:p>
            <a:endParaRPr lang="en-US" dirty="0">
              <a:solidFill>
                <a:schemeClr val="bg1"/>
              </a:solidFill>
            </a:endParaRPr>
          </a:p>
          <a:p>
            <a:r>
              <a:rPr lang="en-US" dirty="0">
                <a:solidFill>
                  <a:schemeClr val="bg1"/>
                </a:solidFill>
              </a:rPr>
              <a:t>Face coverings-all staff, students and parents/guardians </a:t>
            </a:r>
            <a:r>
              <a:rPr lang="en-US" b="1" dirty="0">
                <a:solidFill>
                  <a:schemeClr val="bg1"/>
                </a:solidFill>
              </a:rPr>
              <a:t>must</a:t>
            </a:r>
            <a:r>
              <a:rPr lang="en-US" dirty="0">
                <a:solidFill>
                  <a:schemeClr val="bg1"/>
                </a:solidFill>
              </a:rPr>
              <a:t> wear face coverings while on district property</a:t>
            </a:r>
          </a:p>
          <a:p>
            <a:endParaRPr lang="en-US" dirty="0">
              <a:solidFill>
                <a:schemeClr val="bg1"/>
              </a:solidFill>
            </a:endParaRPr>
          </a:p>
          <a:p>
            <a:r>
              <a:rPr lang="en-US" dirty="0">
                <a:solidFill>
                  <a:schemeClr val="bg1"/>
                </a:solidFill>
              </a:rPr>
              <a:t>Health screenings-will be conducted regularly</a:t>
            </a:r>
          </a:p>
          <a:p>
            <a:endParaRPr lang="en-US" dirty="0">
              <a:solidFill>
                <a:schemeClr val="bg1"/>
              </a:solidFill>
            </a:endParaRPr>
          </a:p>
          <a:p>
            <a:r>
              <a:rPr lang="en-US" dirty="0">
                <a:solidFill>
                  <a:schemeClr val="bg1"/>
                </a:solidFill>
              </a:rPr>
              <a:t>Enhanced cleaning-cleaning/disinfecting will take place on all high touch areas at least daily</a:t>
            </a:r>
          </a:p>
        </p:txBody>
      </p:sp>
    </p:spTree>
    <p:extLst>
      <p:ext uri="{BB962C8B-B14F-4D97-AF65-F5344CB8AC3E}">
        <p14:creationId xmlns:p14="http://schemas.microsoft.com/office/powerpoint/2010/main" val="612680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54955" y="729673"/>
            <a:ext cx="8825658" cy="803563"/>
          </a:xfrm>
        </p:spPr>
        <p:txBody>
          <a:bodyPr/>
          <a:lstStyle/>
          <a:p>
            <a:pPr algn="ctr"/>
            <a:r>
              <a:rPr lang="en-US" sz="4400" dirty="0"/>
              <a:t>Discussion</a:t>
            </a:r>
            <a:r>
              <a:rPr lang="en-US" dirty="0"/>
              <a:t> </a:t>
            </a:r>
            <a:r>
              <a:rPr lang="en-US" sz="4400" dirty="0"/>
              <a:t>Topics-Continued</a:t>
            </a:r>
          </a:p>
        </p:txBody>
      </p:sp>
      <p:sp>
        <p:nvSpPr>
          <p:cNvPr id="7" name="Subtitle 6"/>
          <p:cNvSpPr>
            <a:spLocks noGrp="1"/>
          </p:cNvSpPr>
          <p:nvPr>
            <p:ph type="subTitle" idx="1"/>
          </p:nvPr>
        </p:nvSpPr>
        <p:spPr>
          <a:xfrm>
            <a:off x="1154955" y="2009670"/>
            <a:ext cx="8825658" cy="4317202"/>
          </a:xfrm>
        </p:spPr>
        <p:txBody>
          <a:bodyPr>
            <a:noAutofit/>
          </a:bodyPr>
          <a:lstStyle/>
          <a:p>
            <a:pPr>
              <a:lnSpc>
                <a:spcPct val="150000"/>
              </a:lnSpc>
            </a:pPr>
            <a:r>
              <a:rPr lang="en-US" dirty="0">
                <a:solidFill>
                  <a:schemeClr val="bg1"/>
                </a:solidFill>
              </a:rPr>
              <a:t>Action levels</a:t>
            </a:r>
          </a:p>
          <a:p>
            <a:pPr>
              <a:lnSpc>
                <a:spcPct val="150000"/>
              </a:lnSpc>
            </a:pPr>
            <a:r>
              <a:rPr lang="en-US" dirty="0">
                <a:solidFill>
                  <a:schemeClr val="bg1"/>
                </a:solidFill>
              </a:rPr>
              <a:t>Guidelines for applying actions</a:t>
            </a:r>
          </a:p>
          <a:p>
            <a:pPr>
              <a:lnSpc>
                <a:spcPct val="150000"/>
              </a:lnSpc>
            </a:pPr>
            <a:r>
              <a:rPr lang="en-US" dirty="0">
                <a:solidFill>
                  <a:schemeClr val="bg1"/>
                </a:solidFill>
              </a:rPr>
              <a:t>Violations</a:t>
            </a:r>
          </a:p>
          <a:p>
            <a:pPr>
              <a:lnSpc>
                <a:spcPct val="150000"/>
              </a:lnSpc>
            </a:pPr>
            <a:r>
              <a:rPr lang="en-US" dirty="0">
                <a:solidFill>
                  <a:schemeClr val="bg1"/>
                </a:solidFill>
              </a:rPr>
              <a:t>Violation responses</a:t>
            </a:r>
          </a:p>
          <a:p>
            <a:pPr>
              <a:lnSpc>
                <a:spcPct val="150000"/>
              </a:lnSpc>
            </a:pPr>
            <a:r>
              <a:rPr lang="en-US" dirty="0">
                <a:solidFill>
                  <a:schemeClr val="bg1"/>
                </a:solidFill>
              </a:rPr>
              <a:t>Student rights</a:t>
            </a:r>
          </a:p>
          <a:p>
            <a:pPr>
              <a:lnSpc>
                <a:spcPct val="150000"/>
              </a:lnSpc>
            </a:pPr>
            <a:r>
              <a:rPr lang="en-US" dirty="0">
                <a:solidFill>
                  <a:schemeClr val="bg1"/>
                </a:solidFill>
              </a:rPr>
              <a:t>Student responsibilities </a:t>
            </a:r>
          </a:p>
          <a:p>
            <a:pPr>
              <a:lnSpc>
                <a:spcPct val="150000"/>
              </a:lnSpc>
            </a:pPr>
            <a:r>
              <a:rPr lang="en-US" dirty="0">
                <a:solidFill>
                  <a:schemeClr val="bg1"/>
                </a:solidFill>
              </a:rPr>
              <a:t>Safety protocols</a:t>
            </a:r>
          </a:p>
        </p:txBody>
      </p:sp>
    </p:spTree>
    <p:extLst>
      <p:ext uri="{BB962C8B-B14F-4D97-AF65-F5344CB8AC3E}">
        <p14:creationId xmlns:p14="http://schemas.microsoft.com/office/powerpoint/2010/main" val="251475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681645"/>
            <a:ext cx="8825658" cy="739831"/>
          </a:xfrm>
        </p:spPr>
        <p:txBody>
          <a:bodyPr/>
          <a:lstStyle/>
          <a:p>
            <a:pPr algn="ctr"/>
            <a:r>
              <a:rPr lang="en-US" sz="4400" dirty="0"/>
              <a:t>What is the Code? </a:t>
            </a:r>
          </a:p>
        </p:txBody>
      </p:sp>
      <p:sp>
        <p:nvSpPr>
          <p:cNvPr id="3" name="Subtitle 2"/>
          <p:cNvSpPr>
            <a:spLocks noGrp="1"/>
          </p:cNvSpPr>
          <p:nvPr>
            <p:ph type="subTitle" idx="1"/>
          </p:nvPr>
        </p:nvSpPr>
        <p:spPr>
          <a:xfrm>
            <a:off x="998201" y="2292722"/>
            <a:ext cx="8825658" cy="3684977"/>
          </a:xfrm>
        </p:spPr>
        <p:txBody>
          <a:bodyPr/>
          <a:lstStyle/>
          <a:p>
            <a:endParaRPr lang="en-US" dirty="0">
              <a:solidFill>
                <a:schemeClr val="bg1"/>
              </a:solidFill>
            </a:endParaRPr>
          </a:p>
          <a:p>
            <a:r>
              <a:rPr lang="en-US" dirty="0">
                <a:solidFill>
                  <a:schemeClr val="bg1"/>
                </a:solidFill>
              </a:rPr>
              <a:t>A guide that outlines:</a:t>
            </a:r>
          </a:p>
          <a:p>
            <a:endParaRPr lang="en-US" dirty="0">
              <a:solidFill>
                <a:schemeClr val="bg1"/>
              </a:solidFill>
            </a:endParaRPr>
          </a:p>
          <a:p>
            <a:r>
              <a:rPr lang="en-US" dirty="0">
                <a:solidFill>
                  <a:schemeClr val="bg1"/>
                </a:solidFill>
              </a:rPr>
              <a:t>	Behavior expectations</a:t>
            </a:r>
          </a:p>
          <a:p>
            <a:endParaRPr lang="en-US" dirty="0">
              <a:solidFill>
                <a:schemeClr val="bg1"/>
              </a:solidFill>
            </a:endParaRPr>
          </a:p>
          <a:p>
            <a:r>
              <a:rPr lang="en-US" dirty="0">
                <a:solidFill>
                  <a:schemeClr val="bg1"/>
                </a:solidFill>
              </a:rPr>
              <a:t>	RIGHTS AND RESPONSIBILITIES OF STUDENTS</a:t>
            </a:r>
          </a:p>
          <a:p>
            <a:endParaRPr lang="en-US" dirty="0">
              <a:solidFill>
                <a:schemeClr val="bg1"/>
              </a:solidFill>
            </a:endParaRPr>
          </a:p>
          <a:p>
            <a:r>
              <a:rPr lang="en-US" dirty="0">
                <a:solidFill>
                  <a:schemeClr val="bg1"/>
                </a:solidFill>
              </a:rPr>
              <a:t>	RIGHTS AND RESPONSIBILITIES OF STAFF</a:t>
            </a:r>
          </a:p>
        </p:txBody>
      </p:sp>
    </p:spTree>
    <p:extLst>
      <p:ext uri="{BB962C8B-B14F-4D97-AF65-F5344CB8AC3E}">
        <p14:creationId xmlns:p14="http://schemas.microsoft.com/office/powerpoint/2010/main" val="908378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673332"/>
            <a:ext cx="8825658" cy="756458"/>
          </a:xfrm>
        </p:spPr>
        <p:txBody>
          <a:bodyPr/>
          <a:lstStyle/>
          <a:p>
            <a:pPr algn="ctr"/>
            <a:r>
              <a:rPr lang="en-US" sz="4400" dirty="0"/>
              <a:t>When Does the Code Apply?</a:t>
            </a:r>
          </a:p>
        </p:txBody>
      </p:sp>
      <p:sp>
        <p:nvSpPr>
          <p:cNvPr id="5" name="Subtitle 4"/>
          <p:cNvSpPr>
            <a:spLocks noGrp="1"/>
          </p:cNvSpPr>
          <p:nvPr>
            <p:ph type="subTitle" idx="1"/>
          </p:nvPr>
        </p:nvSpPr>
        <p:spPr>
          <a:xfrm>
            <a:off x="1154955" y="2011680"/>
            <a:ext cx="10241794" cy="3627120"/>
          </a:xfrm>
        </p:spPr>
        <p:txBody>
          <a:bodyPr>
            <a:normAutofit/>
          </a:bodyPr>
          <a:lstStyle/>
          <a:p>
            <a:r>
              <a:rPr lang="en-US" dirty="0">
                <a:solidFill>
                  <a:schemeClr val="bg1"/>
                </a:solidFill>
              </a:rPr>
              <a:t>School hours</a:t>
            </a:r>
          </a:p>
          <a:p>
            <a:r>
              <a:rPr lang="en-US" dirty="0">
                <a:solidFill>
                  <a:schemeClr val="bg1"/>
                </a:solidFill>
              </a:rPr>
              <a:t>On bus (or other district vehicle)</a:t>
            </a:r>
          </a:p>
          <a:p>
            <a:r>
              <a:rPr lang="en-US" dirty="0">
                <a:solidFill>
                  <a:schemeClr val="bg1"/>
                </a:solidFill>
              </a:rPr>
              <a:t>Administrative jurisdiction</a:t>
            </a:r>
          </a:p>
          <a:p>
            <a:r>
              <a:rPr lang="en-US" dirty="0">
                <a:solidFill>
                  <a:schemeClr val="bg1"/>
                </a:solidFill>
              </a:rPr>
              <a:t>School-sponsored events/field trips</a:t>
            </a:r>
          </a:p>
          <a:p>
            <a:r>
              <a:rPr lang="en-US" dirty="0">
                <a:solidFill>
                  <a:schemeClr val="bg1"/>
                </a:solidFill>
              </a:rPr>
              <a:t>Athletic/extracurricular activities</a:t>
            </a:r>
          </a:p>
          <a:p>
            <a:r>
              <a:rPr lang="en-US" dirty="0">
                <a:solidFill>
                  <a:schemeClr val="bg1"/>
                </a:solidFill>
              </a:rPr>
              <a:t>Portal to portal</a:t>
            </a:r>
          </a:p>
          <a:p>
            <a:endParaRPr lang="en-US" dirty="0">
              <a:solidFill>
                <a:schemeClr val="bg1"/>
              </a:solidFill>
            </a:endParaRPr>
          </a:p>
          <a:p>
            <a:r>
              <a:rPr lang="en-US" dirty="0">
                <a:solidFill>
                  <a:schemeClr val="bg1"/>
                </a:solidFill>
              </a:rPr>
              <a:t>**behavior that has a detrimental effect on other students (Threats/harassment via social media)</a:t>
            </a:r>
          </a:p>
        </p:txBody>
      </p:sp>
      <p:pic>
        <p:nvPicPr>
          <p:cNvPr id="1026" name="Picture 2" descr="School bUS Scene In Road And Natur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694" y="2078182"/>
            <a:ext cx="2864920" cy="2624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970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615143"/>
            <a:ext cx="8825658" cy="864522"/>
          </a:xfrm>
        </p:spPr>
        <p:txBody>
          <a:bodyPr/>
          <a:lstStyle/>
          <a:p>
            <a:pPr algn="ctr"/>
            <a:r>
              <a:rPr lang="en-US" sz="4400" dirty="0"/>
              <a:t>Due Process</a:t>
            </a:r>
          </a:p>
        </p:txBody>
      </p:sp>
      <p:sp>
        <p:nvSpPr>
          <p:cNvPr id="5" name="Subtitle 4"/>
          <p:cNvSpPr>
            <a:spLocks noGrp="1"/>
          </p:cNvSpPr>
          <p:nvPr>
            <p:ph type="subTitle" idx="1"/>
          </p:nvPr>
        </p:nvSpPr>
        <p:spPr>
          <a:xfrm>
            <a:off x="1154955" y="1931437"/>
            <a:ext cx="8825658" cy="4068147"/>
          </a:xfrm>
        </p:spPr>
        <p:txBody>
          <a:bodyPr>
            <a:normAutofit/>
          </a:bodyPr>
          <a:lstStyle/>
          <a:p>
            <a:pPr algn="ctr"/>
            <a:r>
              <a:rPr lang="en-US" sz="3200" dirty="0">
                <a:solidFill>
                  <a:schemeClr val="bg1"/>
                </a:solidFill>
              </a:rPr>
              <a:t>Required Rudimentary DP steps:</a:t>
            </a:r>
          </a:p>
          <a:p>
            <a:endParaRPr lang="en-US" sz="3200" dirty="0">
              <a:solidFill>
                <a:schemeClr val="bg1"/>
              </a:solidFill>
            </a:endParaRPr>
          </a:p>
          <a:p>
            <a:r>
              <a:rPr lang="en-US" dirty="0">
                <a:solidFill>
                  <a:schemeClr val="bg1"/>
                </a:solidFill>
              </a:rPr>
              <a:t>give oral or written notice of alleged misconduct</a:t>
            </a:r>
          </a:p>
          <a:p>
            <a:endParaRPr lang="en-US" dirty="0">
              <a:solidFill>
                <a:schemeClr val="bg1"/>
              </a:solidFill>
            </a:endParaRPr>
          </a:p>
          <a:p>
            <a:r>
              <a:rPr lang="en-US" dirty="0">
                <a:solidFill>
                  <a:schemeClr val="bg1"/>
                </a:solidFill>
              </a:rPr>
              <a:t>If student denies, ADMIN EXPLAINS THE EVIDENCE</a:t>
            </a:r>
          </a:p>
          <a:p>
            <a:endParaRPr lang="en-US" dirty="0">
              <a:solidFill>
                <a:schemeClr val="bg1"/>
              </a:solidFill>
            </a:endParaRPr>
          </a:p>
          <a:p>
            <a:r>
              <a:rPr lang="en-US" dirty="0">
                <a:solidFill>
                  <a:schemeClr val="bg1"/>
                </a:solidFill>
              </a:rPr>
              <a:t>Admin gives student the opportunity to present their side</a:t>
            </a:r>
          </a:p>
        </p:txBody>
      </p:sp>
    </p:spTree>
    <p:extLst>
      <p:ext uri="{BB962C8B-B14F-4D97-AF65-F5344CB8AC3E}">
        <p14:creationId xmlns:p14="http://schemas.microsoft.com/office/powerpoint/2010/main" val="1131467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615143"/>
            <a:ext cx="8825658" cy="864522"/>
          </a:xfrm>
        </p:spPr>
        <p:txBody>
          <a:bodyPr/>
          <a:lstStyle/>
          <a:p>
            <a:pPr algn="ctr"/>
            <a:r>
              <a:rPr lang="en-US" sz="4400" dirty="0"/>
              <a:t>Due Process</a:t>
            </a:r>
          </a:p>
        </p:txBody>
      </p:sp>
      <p:sp>
        <p:nvSpPr>
          <p:cNvPr id="5" name="Subtitle 4"/>
          <p:cNvSpPr>
            <a:spLocks noGrp="1"/>
          </p:cNvSpPr>
          <p:nvPr>
            <p:ph type="subTitle" idx="1"/>
          </p:nvPr>
        </p:nvSpPr>
        <p:spPr>
          <a:xfrm>
            <a:off x="1154955" y="1479664"/>
            <a:ext cx="8825658" cy="4585233"/>
          </a:xfrm>
        </p:spPr>
        <p:txBody>
          <a:bodyPr>
            <a:normAutofit/>
          </a:bodyPr>
          <a:lstStyle/>
          <a:p>
            <a:pPr algn="ctr"/>
            <a:r>
              <a:rPr lang="en-US" sz="3200" dirty="0">
                <a:solidFill>
                  <a:schemeClr val="bg1"/>
                </a:solidFill>
              </a:rPr>
              <a:t>Formal</a:t>
            </a:r>
          </a:p>
          <a:p>
            <a:r>
              <a:rPr lang="en-US" dirty="0">
                <a:solidFill>
                  <a:schemeClr val="bg1"/>
                </a:solidFill>
              </a:rPr>
              <a:t>The right to representation by the parent or legal counsel</a:t>
            </a:r>
          </a:p>
          <a:p>
            <a:endParaRPr lang="en-US" dirty="0">
              <a:solidFill>
                <a:schemeClr val="bg1"/>
              </a:solidFill>
            </a:endParaRPr>
          </a:p>
          <a:p>
            <a:r>
              <a:rPr lang="en-US" dirty="0">
                <a:solidFill>
                  <a:schemeClr val="bg1"/>
                </a:solidFill>
              </a:rPr>
              <a:t>The right of the parent to be present at all proceedings involving their child</a:t>
            </a:r>
          </a:p>
          <a:p>
            <a:endParaRPr lang="en-US" dirty="0">
              <a:solidFill>
                <a:schemeClr val="bg1"/>
              </a:solidFill>
            </a:endParaRPr>
          </a:p>
          <a:p>
            <a:r>
              <a:rPr lang="en-US" dirty="0">
                <a:solidFill>
                  <a:schemeClr val="bg1"/>
                </a:solidFill>
              </a:rPr>
              <a:t>The right of the student, parent, or representative to reasonable access to non-privileged evidence and the student's records at least two days prior to the long- term suspension hearing</a:t>
            </a:r>
          </a:p>
          <a:p>
            <a:r>
              <a:rPr lang="en-US" dirty="0">
                <a:solidFill>
                  <a:schemeClr val="bg1"/>
                </a:solidFill>
              </a:rPr>
              <a:t> (This right may be exercised at any reasonable time during regular school hours after first making pick-up arrangements with the principal or designee)</a:t>
            </a:r>
          </a:p>
          <a:p>
            <a:pPr algn="ctr"/>
            <a:endParaRPr lang="en-US" sz="3200" dirty="0"/>
          </a:p>
        </p:txBody>
      </p:sp>
    </p:spTree>
    <p:extLst>
      <p:ext uri="{BB962C8B-B14F-4D97-AF65-F5344CB8AC3E}">
        <p14:creationId xmlns:p14="http://schemas.microsoft.com/office/powerpoint/2010/main" val="3085721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615143"/>
            <a:ext cx="8825658" cy="864522"/>
          </a:xfrm>
        </p:spPr>
        <p:txBody>
          <a:bodyPr/>
          <a:lstStyle/>
          <a:p>
            <a:pPr algn="ctr"/>
            <a:r>
              <a:rPr lang="en-US" sz="4400" dirty="0"/>
              <a:t>Due Process</a:t>
            </a:r>
          </a:p>
        </p:txBody>
      </p:sp>
      <p:sp>
        <p:nvSpPr>
          <p:cNvPr id="5" name="Subtitle 4"/>
          <p:cNvSpPr>
            <a:spLocks noGrp="1"/>
          </p:cNvSpPr>
          <p:nvPr>
            <p:ph type="subTitle" idx="1"/>
          </p:nvPr>
        </p:nvSpPr>
        <p:spPr>
          <a:xfrm>
            <a:off x="1154955" y="1479664"/>
            <a:ext cx="8825658" cy="4585233"/>
          </a:xfrm>
        </p:spPr>
        <p:txBody>
          <a:bodyPr>
            <a:normAutofit fontScale="92500" lnSpcReduction="10000"/>
          </a:bodyPr>
          <a:lstStyle/>
          <a:p>
            <a:pPr algn="ctr"/>
            <a:r>
              <a:rPr lang="en-US" sz="3200" dirty="0">
                <a:solidFill>
                  <a:schemeClr val="bg1"/>
                </a:solidFill>
              </a:rPr>
              <a:t>Formal</a:t>
            </a:r>
          </a:p>
          <a:p>
            <a:r>
              <a:rPr lang="en-US" dirty="0">
                <a:solidFill>
                  <a:schemeClr val="bg1"/>
                </a:solidFill>
              </a:rPr>
              <a:t>The right to be free from any requirements to present evidence against himself or herself</a:t>
            </a:r>
          </a:p>
          <a:p>
            <a:endParaRPr lang="en-US" dirty="0">
              <a:solidFill>
                <a:schemeClr val="bg1"/>
              </a:solidFill>
            </a:endParaRPr>
          </a:p>
          <a:p>
            <a:r>
              <a:rPr lang="en-US" dirty="0">
                <a:solidFill>
                  <a:schemeClr val="bg1"/>
                </a:solidFill>
              </a:rPr>
              <a:t>The right to present favorable evidence and witnesses</a:t>
            </a:r>
          </a:p>
          <a:p>
            <a:endParaRPr lang="en-US" dirty="0">
              <a:solidFill>
                <a:schemeClr val="bg1"/>
              </a:solidFill>
            </a:endParaRPr>
          </a:p>
          <a:p>
            <a:r>
              <a:rPr lang="en-US" dirty="0">
                <a:solidFill>
                  <a:schemeClr val="bg1"/>
                </a:solidFill>
              </a:rPr>
              <a:t>The right to question adverse evidence and witnesses presented at the proceeding</a:t>
            </a:r>
          </a:p>
          <a:p>
            <a:endParaRPr lang="en-US" dirty="0">
              <a:solidFill>
                <a:schemeClr val="bg1"/>
              </a:solidFill>
            </a:endParaRPr>
          </a:p>
          <a:p>
            <a:r>
              <a:rPr lang="en-US" dirty="0">
                <a:solidFill>
                  <a:schemeClr val="bg1"/>
                </a:solidFill>
              </a:rPr>
              <a:t>The right to have the testimony presented preserved at the student's own expense</a:t>
            </a:r>
          </a:p>
          <a:p>
            <a:endParaRPr lang="en-US" dirty="0">
              <a:solidFill>
                <a:schemeClr val="bg1"/>
              </a:solidFill>
            </a:endParaRPr>
          </a:p>
          <a:p>
            <a:r>
              <a:rPr lang="en-US" dirty="0">
                <a:solidFill>
                  <a:schemeClr val="bg1"/>
                </a:solidFill>
              </a:rPr>
              <a:t>The right to have an interpreter present, if one is necessary</a:t>
            </a:r>
          </a:p>
          <a:p>
            <a:pPr algn="ctr"/>
            <a:endParaRPr lang="en-US" sz="3200" dirty="0"/>
          </a:p>
        </p:txBody>
      </p:sp>
    </p:spTree>
    <p:extLst>
      <p:ext uri="{BB962C8B-B14F-4D97-AF65-F5344CB8AC3E}">
        <p14:creationId xmlns:p14="http://schemas.microsoft.com/office/powerpoint/2010/main" val="2400587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615143"/>
            <a:ext cx="8825658" cy="864522"/>
          </a:xfrm>
        </p:spPr>
        <p:txBody>
          <a:bodyPr/>
          <a:lstStyle/>
          <a:p>
            <a:pPr algn="ctr"/>
            <a:r>
              <a:rPr lang="en-US" sz="4400" dirty="0"/>
              <a:t>Restorative Practices (RP)</a:t>
            </a:r>
          </a:p>
        </p:txBody>
      </p:sp>
      <p:sp>
        <p:nvSpPr>
          <p:cNvPr id="5" name="Subtitle 4"/>
          <p:cNvSpPr>
            <a:spLocks noGrp="1"/>
          </p:cNvSpPr>
          <p:nvPr>
            <p:ph type="subTitle" idx="1"/>
          </p:nvPr>
        </p:nvSpPr>
        <p:spPr>
          <a:xfrm>
            <a:off x="1154955" y="1479665"/>
            <a:ext cx="8825658" cy="4184074"/>
          </a:xfrm>
        </p:spPr>
        <p:txBody>
          <a:bodyPr>
            <a:normAutofit lnSpcReduction="10000"/>
          </a:bodyPr>
          <a:lstStyle/>
          <a:p>
            <a:pPr algn="ctr"/>
            <a:r>
              <a:rPr lang="en-US" sz="3200" dirty="0">
                <a:solidFill>
                  <a:schemeClr val="bg1"/>
                </a:solidFill>
              </a:rPr>
              <a:t>What are they?</a:t>
            </a:r>
          </a:p>
          <a:p>
            <a:pPr algn="ctr"/>
            <a:endParaRPr lang="en-US" sz="3200" dirty="0">
              <a:solidFill>
                <a:schemeClr val="bg1"/>
              </a:solidFill>
            </a:endParaRPr>
          </a:p>
          <a:p>
            <a:r>
              <a:rPr lang="en-US" sz="2000" dirty="0">
                <a:solidFill>
                  <a:schemeClr val="bg1"/>
                </a:solidFill>
              </a:rPr>
              <a:t>Strategies for solving problems</a:t>
            </a:r>
          </a:p>
          <a:p>
            <a:endParaRPr lang="en-US" sz="2000" dirty="0">
              <a:solidFill>
                <a:schemeClr val="bg1"/>
              </a:solidFill>
            </a:endParaRPr>
          </a:p>
          <a:p>
            <a:r>
              <a:rPr lang="en-US" sz="2000" dirty="0">
                <a:solidFill>
                  <a:schemeClr val="bg1"/>
                </a:solidFill>
              </a:rPr>
              <a:t>Builds relationships</a:t>
            </a:r>
          </a:p>
          <a:p>
            <a:endParaRPr lang="en-US" sz="2000" dirty="0">
              <a:solidFill>
                <a:schemeClr val="bg1"/>
              </a:solidFill>
            </a:endParaRPr>
          </a:p>
          <a:p>
            <a:r>
              <a:rPr lang="en-US" sz="2000" dirty="0">
                <a:solidFill>
                  <a:schemeClr val="bg1"/>
                </a:solidFill>
              </a:rPr>
              <a:t>Addresses social and emotional issues created by conflict</a:t>
            </a:r>
          </a:p>
          <a:p>
            <a:endParaRPr lang="en-US" sz="2000" dirty="0">
              <a:solidFill>
                <a:schemeClr val="bg1"/>
              </a:solidFill>
            </a:endParaRPr>
          </a:p>
          <a:p>
            <a:r>
              <a:rPr lang="en-US" sz="2000" dirty="0">
                <a:solidFill>
                  <a:schemeClr val="bg1"/>
                </a:solidFill>
              </a:rPr>
              <a:t>Restores students</a:t>
            </a:r>
          </a:p>
          <a:p>
            <a:pPr algn="ctr"/>
            <a:endParaRPr lang="en-US" sz="3200" dirty="0"/>
          </a:p>
        </p:txBody>
      </p:sp>
    </p:spTree>
    <p:extLst>
      <p:ext uri="{BB962C8B-B14F-4D97-AF65-F5344CB8AC3E}">
        <p14:creationId xmlns:p14="http://schemas.microsoft.com/office/powerpoint/2010/main" val="424398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CC597839BD9E4C8BE8383DD36EBC66" ma:contentTypeVersion="5" ma:contentTypeDescription="Create a new document." ma:contentTypeScope="" ma:versionID="fed41b8a0d096856a8675b794c514dda">
  <xsd:schema xmlns:xsd="http://www.w3.org/2001/XMLSchema" xmlns:xs="http://www.w3.org/2001/XMLSchema" xmlns:p="http://schemas.microsoft.com/office/2006/metadata/properties" xmlns:ns3="1dd6e4fa-456b-409c-a03e-68d5cd04cb0a" xmlns:ns4="b5bec4b1-47f8-444d-a61b-8e28f9b5ab18" targetNamespace="http://schemas.microsoft.com/office/2006/metadata/properties" ma:root="true" ma:fieldsID="8b280acdb13b70fe94aea643cf20c8a6" ns3:_="" ns4:_="">
    <xsd:import namespace="1dd6e4fa-456b-409c-a03e-68d5cd04cb0a"/>
    <xsd:import namespace="b5bec4b1-47f8-444d-a61b-8e28f9b5ab1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d6e4fa-456b-409c-a03e-68d5cd04c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bec4b1-47f8-444d-a61b-8e28f9b5ab1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30DEC5-E4E0-487F-9D08-35138CD31C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d6e4fa-456b-409c-a03e-68d5cd04cb0a"/>
    <ds:schemaRef ds:uri="b5bec4b1-47f8-444d-a61b-8e28f9b5ab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1906A5-DC1A-45D0-995E-BD0F053B49F6}">
  <ds:schemaRefs>
    <ds:schemaRef ds:uri="http://schemas.microsoft.com/sharepoint/v3/contenttype/forms"/>
  </ds:schemaRefs>
</ds:datastoreItem>
</file>

<file path=customXml/itemProps3.xml><?xml version="1.0" encoding="utf-8"?>
<ds:datastoreItem xmlns:ds="http://schemas.openxmlformats.org/officeDocument/2006/customXml" ds:itemID="{C82502C4-2508-465B-87B3-E6D7376479A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283</TotalTime>
  <Words>1559</Words>
  <Application>Microsoft Office PowerPoint</Application>
  <PresentationFormat>Widescreen</PresentationFormat>
  <Paragraphs>242</Paragraphs>
  <Slides>23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Gothic</vt:lpstr>
      <vt:lpstr>Wingdings 3</vt:lpstr>
      <vt:lpstr>Ion Boardroom</vt:lpstr>
      <vt:lpstr>TUSD’s Student Code of Conduct SY 2020-2021</vt:lpstr>
      <vt:lpstr>Discussion Topics</vt:lpstr>
      <vt:lpstr>Discussion Topics-Continued</vt:lpstr>
      <vt:lpstr>What is the Code? </vt:lpstr>
      <vt:lpstr>When Does the Code Apply?</vt:lpstr>
      <vt:lpstr>Due Process</vt:lpstr>
      <vt:lpstr>Due Process</vt:lpstr>
      <vt:lpstr>Due Process</vt:lpstr>
      <vt:lpstr>Restorative Practices (RP)</vt:lpstr>
      <vt:lpstr>Positive Behavior Interventions and Supports (PBIS)</vt:lpstr>
      <vt:lpstr>Exclusionary Consequences (EC)</vt:lpstr>
      <vt:lpstr>When Can EC be Used?</vt:lpstr>
      <vt:lpstr>Positive Intervention Centers (PICs)</vt:lpstr>
      <vt:lpstr>Positive Alternatives to Out of School Suspensions</vt:lpstr>
      <vt:lpstr>Action Levels</vt:lpstr>
      <vt:lpstr>Guidelines for Applying Actions</vt:lpstr>
      <vt:lpstr>Violation Categories</vt:lpstr>
      <vt:lpstr>Responses to Violations      Levels 1 and 2</vt:lpstr>
      <vt:lpstr>Responses to Violations-Level 3</vt:lpstr>
      <vt:lpstr>Responses to Violations          Levels 4 and 5</vt:lpstr>
      <vt:lpstr>Student Rights</vt:lpstr>
      <vt:lpstr>Student Responsibilities</vt:lpstr>
      <vt:lpstr>2020-2021 Safety Protocols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TUSD’s Student Code of Conduct SY 2020-2021</dc:title>
  <dc:creator>Brown, Charlotte</dc:creator>
  <cp:lastModifiedBy>Mitchell, Judy</cp:lastModifiedBy>
  <cp:revision>23</cp:revision>
  <dcterms:created xsi:type="dcterms:W3CDTF">2020-07-20T15:43:18Z</dcterms:created>
  <dcterms:modified xsi:type="dcterms:W3CDTF">2020-08-03T23:14:26Z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0x01010081CC597839BD9E4C8BE8383DD36EBC66</vt:lpwstr>
  </property>
</Properties>
</file>